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sigs" ContentType="application/vnd.openxmlformats-package.digital-signature-origin"/>
  <Override PartName="/ppt/presentation.xml" ContentType="application/vnd.openxmlformats-officedocument.presentationml.presentation.main+xml"/>
  <Override PartName="/ppt/slides/slide11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9.xml" ContentType="application/vnd.openxmlformats-officedocument.presentationml.slide+xml"/>
  <Override PartName="/ppt/slides/slide20.xml" ContentType="application/vnd.openxmlformats-officedocument.presentationml.slide+xml"/>
  <Override PartName="/ppt/slides/slide19.xml" ContentType="application/vnd.openxmlformats-officedocument.presentationml.slide+xml"/>
  <Override PartName="/ppt/slides/slide18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0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_xmlsignatures/sig1.xml" ContentType="application/vnd.openxmlformats-package.digital-signature-xmlsignatur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package/2006/relationships/digital-signature/origin" Target="_xmlsignatures/origin.sigs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75" r:id="rId6"/>
    <p:sldId id="260" r:id="rId7"/>
    <p:sldId id="261" r:id="rId8"/>
    <p:sldId id="262" r:id="rId9"/>
    <p:sldId id="263" r:id="rId10"/>
    <p:sldId id="265" r:id="rId11"/>
    <p:sldId id="266" r:id="rId12"/>
    <p:sldId id="267" r:id="rId13"/>
    <p:sldId id="268" r:id="rId14"/>
    <p:sldId id="269" r:id="rId15"/>
    <p:sldId id="273" r:id="rId16"/>
    <p:sldId id="274" r:id="rId17"/>
    <p:sldId id="270" r:id="rId18"/>
    <p:sldId id="271" r:id="rId19"/>
    <p:sldId id="278" r:id="rId20"/>
    <p:sldId id="272" r:id="rId21"/>
    <p:sldId id="276" r:id="rId22"/>
    <p:sldId id="279" r:id="rId23"/>
    <p:sldId id="280" r:id="rId24"/>
    <p:sldId id="281" r:id="rId25"/>
    <p:sldId id="282" r:id="rId2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700A5926-8DED-4378-8D4B-EFB44245D184}" type="datetimeFigureOut">
              <a:rPr lang="ru-RU" smtClean="0"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52DAED21-F2EE-4F0A-BBBB-7C78F7F05BF6}" type="slidenum">
              <a:rPr lang="ru-RU" smtClean="0"/>
              <a:t>‹#›</a:t>
            </a:fld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4061048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r>
              <a:rPr lang="ru-RU" dirty="0"/>
              <a:t/>
            </a:r>
            <a:br>
              <a:rPr lang="ru-RU" dirty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/>
              <a:t/>
            </a:r>
            <a:br>
              <a:rPr lang="ru-RU" dirty="0"/>
            </a:br>
            <a:r>
              <a:rPr lang="ru-RU" b="1" dirty="0" smtClean="0">
                <a:solidFill>
                  <a:schemeClr val="tx1"/>
                </a:solidFill>
              </a:rPr>
              <a:t>Мастер-класс </a:t>
            </a:r>
            <a:br>
              <a:rPr lang="ru-RU" b="1" dirty="0" smtClean="0">
                <a:solidFill>
                  <a:schemeClr val="tx1"/>
                </a:solidFill>
              </a:rPr>
            </a:br>
            <a:r>
              <a:rPr lang="ru-RU" b="1" dirty="0" smtClean="0">
                <a:solidFill>
                  <a:schemeClr val="tx1"/>
                </a:solidFill>
              </a:rPr>
              <a:t>учителя МБОУ «СОШ № 46»</a:t>
            </a:r>
            <a:br>
              <a:rPr lang="ru-RU" b="1" dirty="0" smtClean="0">
                <a:solidFill>
                  <a:schemeClr val="tx1"/>
                </a:solidFill>
              </a:rPr>
            </a:br>
            <a:r>
              <a:rPr lang="ru-RU" b="1" dirty="0" smtClean="0">
                <a:solidFill>
                  <a:schemeClr val="tx1"/>
                </a:solidFill>
              </a:rPr>
              <a:t> г. Махачкалы</a:t>
            </a:r>
            <a:br>
              <a:rPr lang="ru-RU" b="1" dirty="0" smtClean="0">
                <a:solidFill>
                  <a:schemeClr val="tx1"/>
                </a:solidFill>
              </a:rPr>
            </a:br>
            <a:r>
              <a:rPr lang="ru-RU" b="1" dirty="0" smtClean="0">
                <a:solidFill>
                  <a:schemeClr val="tx1"/>
                </a:solidFill>
              </a:rPr>
              <a:t>Гаджиевой Татьяны </a:t>
            </a:r>
            <a:r>
              <a:rPr lang="ru-RU" b="1" dirty="0" err="1" smtClean="0">
                <a:solidFill>
                  <a:schemeClr val="tx1"/>
                </a:solidFill>
              </a:rPr>
              <a:t>Ахмедовны</a:t>
            </a:r>
            <a:r>
              <a:rPr lang="ru-RU" b="1" dirty="0" smtClean="0">
                <a:solidFill>
                  <a:schemeClr val="tx1"/>
                </a:solidFill>
              </a:rPr>
              <a:t> </a:t>
            </a:r>
            <a:br>
              <a:rPr lang="ru-RU" b="1" dirty="0" smtClean="0">
                <a:solidFill>
                  <a:schemeClr val="tx1"/>
                </a:solidFill>
              </a:rPr>
            </a:br>
            <a:r>
              <a:rPr lang="ru-RU" b="1" dirty="0" smtClean="0">
                <a:solidFill>
                  <a:schemeClr val="tx1"/>
                </a:solidFill>
              </a:rPr>
              <a:t>на тему </a:t>
            </a:r>
            <a:br>
              <a:rPr lang="ru-RU" b="1" dirty="0" smtClean="0">
                <a:solidFill>
                  <a:schemeClr val="tx1"/>
                </a:solidFill>
              </a:rPr>
            </a:br>
            <a:r>
              <a:rPr lang="ru-RU" b="1" dirty="0" smtClean="0">
                <a:solidFill>
                  <a:schemeClr val="tx1"/>
                </a:solidFill>
              </a:rPr>
              <a:t>«Приемы активизации деятельности учащихся среднего звена при изучении пунктуации»</a:t>
            </a:r>
            <a:endParaRPr lang="ru-RU" b="1" dirty="0">
              <a:solidFill>
                <a:schemeClr val="tx1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51517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72067" y="1628800"/>
            <a:ext cx="7408333" cy="4497363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Колокольня Ивана Великого</a:t>
            </a:r>
            <a:r>
              <a:rPr lang="ru-RU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58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</a:t>
            </a: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это церковь из белого кирпича</a:t>
            </a:r>
            <a:r>
              <a:rPr lang="ru-RU" sz="5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5400" b="1" dirty="0" smtClean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sz="5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расположенная на Соборной площади Московского Кремля. Время её возведения </a:t>
            </a:r>
            <a:r>
              <a:rPr lang="ru-RU" sz="64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</a:t>
            </a: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1500-1508 годы</a:t>
            </a:r>
            <a:r>
              <a:rPr lang="ru-RU" b="1" dirty="0" smtClean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5800" b="1" dirty="0" smtClean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</a:t>
            </a:r>
            <a:r>
              <a:rPr lang="ru-RU" b="1" dirty="0" smtClean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а проектом её создания  занимался известный в то время итальянский архитектор Бон </a:t>
            </a:r>
            <a:r>
              <a:rPr lang="ru-RU" b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Фрязин</a:t>
            </a:r>
            <a:r>
              <a:rPr lang="ru-RU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54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спроектировавший столп колокольни </a:t>
            </a:r>
            <a:r>
              <a:rPr lang="ru-RU" sz="5400" b="1" dirty="0" smtClean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 а также Успенскую звонницу </a:t>
            </a:r>
            <a:r>
              <a:rPr lang="ru-RU" sz="64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ru-RU" b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Филаретовую</a:t>
            </a: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 пристройку.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«Цветные знаки препинания»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49059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5" y="1484784"/>
            <a:ext cx="7812856" cy="4641379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800" b="1" dirty="0" smtClean="0">
                <a:solidFill>
                  <a:schemeClr val="tx1"/>
                </a:solidFill>
              </a:rPr>
              <a:t>Наступила осень… </a:t>
            </a:r>
            <a:r>
              <a:rPr lang="ru-RU" sz="2800" b="1" dirty="0" smtClean="0">
                <a:solidFill>
                  <a:srgbClr val="FF0000"/>
                </a:solidFill>
              </a:rPr>
              <a:t>(и дни стали холоднее). </a:t>
            </a:r>
            <a:r>
              <a:rPr lang="ru-RU" sz="2800" b="1" dirty="0" smtClean="0">
                <a:solidFill>
                  <a:schemeClr val="tx1"/>
                </a:solidFill>
              </a:rPr>
              <a:t>- СП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chemeClr val="tx1"/>
                </a:solidFill>
              </a:rPr>
              <a:t>Листья  пожелтели… </a:t>
            </a:r>
            <a:r>
              <a:rPr lang="ru-RU" sz="2800" b="1" dirty="0" smtClean="0">
                <a:solidFill>
                  <a:srgbClr val="FF0000"/>
                </a:solidFill>
              </a:rPr>
              <a:t>(и стали падать на землю).</a:t>
            </a:r>
            <a:r>
              <a:rPr lang="ru-RU" sz="2800" b="1" dirty="0" smtClean="0">
                <a:solidFill>
                  <a:schemeClr val="tx1"/>
                </a:solidFill>
              </a:rPr>
              <a:t>-однородные члены предложения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chemeClr val="tx1"/>
                </a:solidFill>
              </a:rPr>
              <a:t>Листья стали падать.. </a:t>
            </a:r>
            <a:r>
              <a:rPr lang="ru-RU" sz="2800" b="1" dirty="0" smtClean="0">
                <a:solidFill>
                  <a:srgbClr val="FF0000"/>
                </a:solidFill>
              </a:rPr>
              <a:t>(кружась в воздухе)- </a:t>
            </a:r>
            <a:r>
              <a:rPr lang="ru-RU" sz="2800" b="1" dirty="0" smtClean="0">
                <a:solidFill>
                  <a:schemeClr val="tx1"/>
                </a:solidFill>
              </a:rPr>
              <a:t>деепричастный оборот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chemeClr val="tx1"/>
                </a:solidFill>
              </a:rPr>
              <a:t>Листья пожелтели… </a:t>
            </a:r>
            <a:r>
              <a:rPr lang="ru-RU" sz="2800" b="1" dirty="0" smtClean="0">
                <a:solidFill>
                  <a:srgbClr val="FF0000"/>
                </a:solidFill>
              </a:rPr>
              <a:t>(находящиеся на деревьях и кустах)</a:t>
            </a:r>
            <a:r>
              <a:rPr lang="ru-RU" sz="2800" b="1" dirty="0" smtClean="0">
                <a:solidFill>
                  <a:schemeClr val="tx1"/>
                </a:solidFill>
              </a:rPr>
              <a:t>. – причастный оборот.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chemeClr val="tx1"/>
                </a:solidFill>
              </a:rPr>
              <a:t>Медленно кружась в воздухе , падают и падают с берёз лёгкие, невесомые, жёлтые листья.</a:t>
            </a:r>
            <a:endParaRPr lang="ru-RU" sz="2800" b="1" dirty="0">
              <a:solidFill>
                <a:schemeClr val="tx1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Прием «Увеличение-уменьшение»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396477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Прием «Верно-неверно». </a:t>
            </a:r>
          </a:p>
          <a:p>
            <a:pPr marL="0" indent="0">
              <a:buNone/>
            </a:pPr>
            <a:endParaRPr lang="ru-RU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Поезд мчался в неясную даль ( ) и мне вспоминался зимний день в горах Алатау.</a:t>
            </a:r>
          </a:p>
          <a:p>
            <a:pPr marL="0" indent="0">
              <a:buNone/>
            </a:pP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1.Простое предложение с однородными членами, перед союзом И запятая не нужна.</a:t>
            </a:r>
          </a:p>
          <a:p>
            <a:pPr marL="0" indent="0">
              <a:buNone/>
            </a:pP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2. Сложносочинённое предложение, перед союзом И запятая не нужна.</a:t>
            </a:r>
          </a:p>
          <a:p>
            <a:pPr marL="0" indent="0">
              <a:buNone/>
            </a:pP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3. Простое предложение с однородными членами, перед союзом И нужна запятая.</a:t>
            </a:r>
          </a:p>
          <a:p>
            <a:pPr marL="0" indent="0">
              <a:buNone/>
            </a:pP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4.Сложносочинённое предложение, перед союзом И нужна запятая.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49873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3200" b="1" dirty="0" smtClean="0">
                <a:solidFill>
                  <a:schemeClr val="tx1"/>
                </a:solidFill>
              </a:rPr>
              <a:t>Розовые кусты окрепли, подросли ( ) и на них появились большие бутоны.</a:t>
            </a:r>
          </a:p>
          <a:p>
            <a:pPr marL="0" indent="0">
              <a:buNone/>
            </a:pPr>
            <a:r>
              <a:rPr lang="ru-RU" sz="3200" b="1" dirty="0" smtClean="0">
                <a:solidFill>
                  <a:schemeClr val="tx1"/>
                </a:solidFill>
              </a:rPr>
              <a:t>1.Простое предложение с однородными членами, перед союзом И запятая не нужна.</a:t>
            </a:r>
          </a:p>
          <a:p>
            <a:pPr marL="0" indent="0">
              <a:buNone/>
            </a:pPr>
            <a:r>
              <a:rPr lang="ru-RU" sz="3200" b="1" dirty="0" smtClean="0">
                <a:solidFill>
                  <a:schemeClr val="tx1"/>
                </a:solidFill>
              </a:rPr>
              <a:t>2.Простое предложение с однородными членами, перед союзом И запятая нужна.</a:t>
            </a:r>
          </a:p>
          <a:p>
            <a:pPr marL="0" indent="0">
              <a:buNone/>
            </a:pPr>
            <a:r>
              <a:rPr lang="ru-RU" sz="3200" b="1" dirty="0" smtClean="0">
                <a:solidFill>
                  <a:schemeClr val="tx1"/>
                </a:solidFill>
              </a:rPr>
              <a:t>3. Сложносочинённое предложение, перед союзом И нужна запятая.</a:t>
            </a:r>
          </a:p>
          <a:p>
            <a:pPr marL="0" indent="0">
              <a:buNone/>
            </a:pPr>
            <a:r>
              <a:rPr lang="ru-RU" sz="3200" b="1" dirty="0" smtClean="0">
                <a:solidFill>
                  <a:schemeClr val="tx1"/>
                </a:solidFill>
              </a:rPr>
              <a:t>4. Сложносочинённое предложение, перед союзом И запятая не нужна.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93982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dirty="0" smtClean="0"/>
              <a:t>Синтаксический разбор </a:t>
            </a:r>
          </a:p>
          <a:p>
            <a:pPr marL="0" indent="0">
              <a:buNone/>
            </a:pPr>
            <a:r>
              <a:rPr lang="ru-RU" sz="4400" u="sng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Красив</a:t>
            </a:r>
            <a:r>
              <a:rPr lang="ru-RU" sz="4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ru-RU" sz="4400" u="sng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печален</a:t>
            </a:r>
            <a:r>
              <a:rPr lang="ru-RU" sz="4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русский </a:t>
            </a:r>
            <a:r>
              <a:rPr lang="ru-RU" sz="4400" u="sng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лес</a:t>
            </a:r>
            <a:r>
              <a:rPr lang="ru-RU" sz="4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в ранние  осенние дни.</a:t>
            </a: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dirty="0" smtClean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( предложение простое, повествовательное, невосклицательное, двусоставное, распространённое, осложнено однородными сказуемыми)</a:t>
            </a:r>
          </a:p>
          <a:p>
            <a:pPr mar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ru-RU" dirty="0" smtClean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/>
                <a:cs typeface="Arial" panose="020B0604020202020204" pitchFamily="34" charset="0"/>
              </a:rPr>
              <a:t> [ ‗‗ и ‗‗ ]</a:t>
            </a:r>
            <a:endParaRPr lang="ru-RU" dirty="0">
              <a:solidFill>
                <a:schemeClr val="tx1"/>
              </a:solidFill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044770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72067" y="1196752"/>
            <a:ext cx="7408333" cy="4929411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ru-RU" sz="3200" dirty="0" smtClean="0">
                <a:solidFill>
                  <a:schemeClr val="tx1"/>
                </a:solidFill>
              </a:rPr>
              <a:t>Расставить  </a:t>
            </a:r>
            <a:r>
              <a:rPr lang="ru-RU" sz="3200" dirty="0">
                <a:solidFill>
                  <a:schemeClr val="tx1"/>
                </a:solidFill>
              </a:rPr>
              <a:t>знаки препинания в тексте.</a:t>
            </a:r>
          </a:p>
          <a:p>
            <a:pPr marL="0" indent="0">
              <a:buNone/>
            </a:pPr>
            <a:r>
              <a:rPr lang="ru-RU" sz="3200" dirty="0" smtClean="0">
                <a:solidFill>
                  <a:schemeClr val="tx1"/>
                </a:solidFill>
              </a:rPr>
              <a:t>Петр </a:t>
            </a:r>
            <a:r>
              <a:rPr lang="ru-RU" sz="3200" dirty="0">
                <a:solidFill>
                  <a:schemeClr val="tx1"/>
                </a:solidFill>
              </a:rPr>
              <a:t>Александрович Плетнев поэт литературный критик издатель сочинений Пушкина писал Я имел </a:t>
            </a:r>
            <a:r>
              <a:rPr lang="ru-RU" sz="3200" dirty="0" err="1">
                <a:solidFill>
                  <a:schemeClr val="tx1"/>
                </a:solidFill>
              </a:rPr>
              <a:t>счастие</a:t>
            </a:r>
            <a:r>
              <a:rPr lang="ru-RU" sz="3200" dirty="0">
                <a:solidFill>
                  <a:schemeClr val="tx1"/>
                </a:solidFill>
              </a:rPr>
              <a:t> в течение двадцати лет пользоваться дружбою нашего знаменитого поэта Я был для него всем и родственником, и другом, и издателем, и кассиром Свой роман «Евгений Онегин» Пушкин посвятил Плетневу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Пунктуационный  тренинг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769119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72067" y="1340768"/>
            <a:ext cx="7408333" cy="4785395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3200" dirty="0">
                <a:solidFill>
                  <a:schemeClr val="tx1"/>
                </a:solidFill>
              </a:rPr>
              <a:t>Петр Александрович Плетнев </a:t>
            </a:r>
            <a:r>
              <a:rPr lang="ru-RU" sz="3200" b="1" dirty="0">
                <a:solidFill>
                  <a:srgbClr val="C00000"/>
                </a:solidFill>
              </a:rPr>
              <a:t>–</a:t>
            </a:r>
            <a:r>
              <a:rPr lang="ru-RU" sz="3200" dirty="0">
                <a:solidFill>
                  <a:schemeClr val="tx1"/>
                </a:solidFill>
              </a:rPr>
              <a:t> поэт, литературный критик</a:t>
            </a:r>
            <a:r>
              <a:rPr lang="ru-RU" sz="3200" b="1" dirty="0">
                <a:solidFill>
                  <a:srgbClr val="C00000"/>
                </a:solidFill>
              </a:rPr>
              <a:t>,</a:t>
            </a:r>
            <a:r>
              <a:rPr lang="ru-RU" sz="3200" dirty="0">
                <a:solidFill>
                  <a:schemeClr val="tx1"/>
                </a:solidFill>
              </a:rPr>
              <a:t> издатель сочинений Пушкина </a:t>
            </a:r>
            <a:r>
              <a:rPr lang="ru-RU" sz="3200" b="1" dirty="0">
                <a:solidFill>
                  <a:srgbClr val="C00000"/>
                </a:solidFill>
              </a:rPr>
              <a:t>–</a:t>
            </a:r>
            <a:r>
              <a:rPr lang="ru-RU" sz="3200" dirty="0">
                <a:solidFill>
                  <a:schemeClr val="tx1"/>
                </a:solidFill>
              </a:rPr>
              <a:t> писал</a:t>
            </a:r>
            <a:r>
              <a:rPr lang="ru-RU" sz="3200" b="1" dirty="0">
                <a:solidFill>
                  <a:srgbClr val="C00000"/>
                </a:solidFill>
              </a:rPr>
              <a:t>: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b="1" dirty="0">
                <a:solidFill>
                  <a:srgbClr val="C00000"/>
                </a:solidFill>
              </a:rPr>
              <a:t>«</a:t>
            </a:r>
            <a:r>
              <a:rPr lang="ru-RU" sz="3200" dirty="0">
                <a:solidFill>
                  <a:schemeClr val="tx1"/>
                </a:solidFill>
              </a:rPr>
              <a:t>Я имел </a:t>
            </a:r>
            <a:r>
              <a:rPr lang="ru-RU" sz="3200" dirty="0" err="1">
                <a:solidFill>
                  <a:schemeClr val="tx1"/>
                </a:solidFill>
              </a:rPr>
              <a:t>счастие</a:t>
            </a:r>
            <a:r>
              <a:rPr lang="ru-RU" sz="3200" dirty="0">
                <a:solidFill>
                  <a:schemeClr val="tx1"/>
                </a:solidFill>
              </a:rPr>
              <a:t> в течение двадцати лет пользоваться дружбою нашего знаменитого поэта</a:t>
            </a:r>
            <a:r>
              <a:rPr lang="ru-RU" sz="3200" b="1" dirty="0">
                <a:solidFill>
                  <a:srgbClr val="C00000"/>
                </a:solidFill>
              </a:rPr>
              <a:t>.</a:t>
            </a:r>
            <a:r>
              <a:rPr lang="ru-RU" sz="3200" dirty="0">
                <a:solidFill>
                  <a:schemeClr val="tx1"/>
                </a:solidFill>
              </a:rPr>
              <a:t> Я был для него всем</a:t>
            </a:r>
            <a:r>
              <a:rPr lang="ru-RU" sz="3200" b="1" dirty="0">
                <a:solidFill>
                  <a:srgbClr val="C00000"/>
                </a:solidFill>
              </a:rPr>
              <a:t>:</a:t>
            </a:r>
            <a:r>
              <a:rPr lang="ru-RU" sz="3200" dirty="0">
                <a:solidFill>
                  <a:schemeClr val="tx1"/>
                </a:solidFill>
              </a:rPr>
              <a:t> и родственником</a:t>
            </a:r>
            <a:r>
              <a:rPr lang="ru-RU" sz="3200" b="1" dirty="0">
                <a:solidFill>
                  <a:srgbClr val="C00000"/>
                </a:solidFill>
              </a:rPr>
              <a:t>, </a:t>
            </a:r>
            <a:r>
              <a:rPr lang="ru-RU" sz="3200" dirty="0">
                <a:solidFill>
                  <a:schemeClr val="tx1"/>
                </a:solidFill>
              </a:rPr>
              <a:t>и другом</a:t>
            </a:r>
            <a:r>
              <a:rPr lang="ru-RU" sz="3200" b="1" dirty="0">
                <a:solidFill>
                  <a:srgbClr val="C00000"/>
                </a:solidFill>
              </a:rPr>
              <a:t>, </a:t>
            </a:r>
            <a:r>
              <a:rPr lang="ru-RU" sz="3200" dirty="0">
                <a:solidFill>
                  <a:schemeClr val="tx1"/>
                </a:solidFill>
              </a:rPr>
              <a:t>и издателем</a:t>
            </a:r>
            <a:r>
              <a:rPr lang="ru-RU" sz="3200" b="1" dirty="0">
                <a:solidFill>
                  <a:srgbClr val="C00000"/>
                </a:solidFill>
              </a:rPr>
              <a:t>,</a:t>
            </a:r>
            <a:r>
              <a:rPr lang="ru-RU" sz="3200" dirty="0">
                <a:solidFill>
                  <a:schemeClr val="tx1"/>
                </a:solidFill>
              </a:rPr>
              <a:t> и кассиром</a:t>
            </a:r>
            <a:r>
              <a:rPr lang="ru-RU" sz="3200" b="1" dirty="0">
                <a:solidFill>
                  <a:srgbClr val="C00000"/>
                </a:solidFill>
              </a:rPr>
              <a:t>».</a:t>
            </a:r>
            <a:r>
              <a:rPr lang="ru-RU" sz="3200" dirty="0">
                <a:solidFill>
                  <a:schemeClr val="tx1"/>
                </a:solidFill>
              </a:rPr>
              <a:t> Свой роман </a:t>
            </a:r>
            <a:r>
              <a:rPr lang="ru-RU" sz="3200" b="1" dirty="0">
                <a:solidFill>
                  <a:srgbClr val="C00000"/>
                </a:solidFill>
              </a:rPr>
              <a:t>«</a:t>
            </a:r>
            <a:r>
              <a:rPr lang="ru-RU" sz="3200" dirty="0">
                <a:solidFill>
                  <a:schemeClr val="tx1"/>
                </a:solidFill>
              </a:rPr>
              <a:t>Евгений Онегин</a:t>
            </a:r>
            <a:r>
              <a:rPr lang="ru-RU" sz="3200" b="1" dirty="0">
                <a:solidFill>
                  <a:srgbClr val="C00000"/>
                </a:solidFill>
              </a:rPr>
              <a:t>»</a:t>
            </a:r>
            <a:r>
              <a:rPr lang="ru-RU" sz="3200" dirty="0">
                <a:solidFill>
                  <a:schemeClr val="tx1"/>
                </a:solidFill>
              </a:rPr>
              <a:t> Пушкин посвятил Плетневу</a:t>
            </a:r>
            <a:r>
              <a:rPr lang="ru-RU" sz="3200" b="1" dirty="0">
                <a:solidFill>
                  <a:srgbClr val="C00000"/>
                </a:solidFill>
              </a:rPr>
              <a:t>.»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Ключ</a:t>
            </a:r>
          </a:p>
        </p:txBody>
      </p:sp>
    </p:spTree>
    <p:extLst>
      <p:ext uri="{BB962C8B-B14F-4D97-AF65-F5344CB8AC3E}">
        <p14:creationId xmlns:p14="http://schemas.microsoft.com/office/powerpoint/2010/main" val="8106981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72067" y="1412776"/>
            <a:ext cx="7408333" cy="471338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5200" dirty="0" smtClean="0">
                <a:solidFill>
                  <a:srgbClr val="C00000"/>
                </a:solidFill>
              </a:rPr>
              <a:t>1) [ ], да [ ].</a:t>
            </a:r>
          </a:p>
          <a:p>
            <a:pPr marL="0" indent="0">
              <a:buNone/>
            </a:pPr>
            <a:r>
              <a:rPr lang="ru-RU" sz="5200" dirty="0" smtClean="0">
                <a:solidFill>
                  <a:srgbClr val="00B050"/>
                </a:solidFill>
              </a:rPr>
              <a:t>2) И [ ], и [ ], и [ ].</a:t>
            </a:r>
          </a:p>
          <a:p>
            <a:pPr marL="0" indent="0">
              <a:buNone/>
            </a:pPr>
            <a:r>
              <a:rPr lang="ru-RU" sz="5200" dirty="0" smtClean="0"/>
              <a:t>3) […сущ.], ( где…).</a:t>
            </a:r>
          </a:p>
          <a:p>
            <a:pPr marL="0" indent="0">
              <a:buNone/>
            </a:pPr>
            <a:r>
              <a:rPr lang="ru-RU" sz="5200" dirty="0" smtClean="0">
                <a:solidFill>
                  <a:schemeClr val="accent5">
                    <a:lumMod val="50000"/>
                  </a:schemeClr>
                </a:solidFill>
              </a:rPr>
              <a:t>4) «П! – а. – П».</a:t>
            </a:r>
          </a:p>
          <a:p>
            <a:pPr marL="0" indent="0">
              <a:buNone/>
            </a:pPr>
            <a:r>
              <a:rPr lang="ru-RU" sz="5200" dirty="0" smtClean="0">
                <a:solidFill>
                  <a:schemeClr val="bg2">
                    <a:lumMod val="50000"/>
                  </a:schemeClr>
                </a:solidFill>
              </a:rPr>
              <a:t>5) [… так], ( что…).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Составить предложения по схемам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42800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916832"/>
            <a:ext cx="8229600" cy="4209331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4400" b="1" dirty="0" smtClean="0"/>
              <a:t>, - , </a:t>
            </a:r>
          </a:p>
          <a:p>
            <a:pPr marL="0" indent="0">
              <a:buNone/>
            </a:pPr>
            <a:r>
              <a:rPr lang="ru-RU" sz="4000" dirty="0" smtClean="0"/>
              <a:t>Честно </a:t>
            </a:r>
            <a:r>
              <a:rPr lang="ru-RU" sz="4000" dirty="0"/>
              <a:t>говоря, идти туда мне не хотелось – страшно было, да и стыдно.</a:t>
            </a:r>
            <a:br>
              <a:rPr lang="ru-RU" sz="4000" dirty="0"/>
            </a:br>
            <a:r>
              <a:rPr lang="ru-RU" sz="4000" dirty="0" smtClean="0"/>
              <a:t>Правильная, красивая речь - залог грамотного, интересного общения.</a:t>
            </a:r>
            <a:endParaRPr lang="ru-RU" sz="4000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/>
              <a:t/>
            </a:r>
            <a:br>
              <a:rPr lang="ru-RU" b="1" dirty="0"/>
            </a:br>
            <a:r>
              <a:rPr lang="ru-RU" b="1" dirty="0" smtClean="0"/>
              <a:t>Предложения </a:t>
            </a:r>
            <a:r>
              <a:rPr lang="ru-RU" b="1" dirty="0"/>
              <a:t>по знакам препинания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314001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72067" y="1124744"/>
            <a:ext cx="7408333" cy="5001419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ru-RU" sz="4200" b="1" dirty="0"/>
              <a:t>Мама сердилась  дочь не слушалась</a:t>
            </a:r>
            <a:r>
              <a:rPr lang="ru-RU" sz="4200" dirty="0"/>
              <a:t>.</a:t>
            </a:r>
          </a:p>
          <a:p>
            <a:pPr marL="0" indent="0">
              <a:buNone/>
            </a:pPr>
            <a:r>
              <a:rPr lang="ru-RU" sz="4200" dirty="0" smtClean="0">
                <a:solidFill>
                  <a:schemeClr val="tx1"/>
                </a:solidFill>
              </a:rPr>
              <a:t>1. Здесь </a:t>
            </a:r>
            <a:r>
              <a:rPr lang="ru-RU" sz="4200" dirty="0">
                <a:solidFill>
                  <a:schemeClr val="tx1"/>
                </a:solidFill>
              </a:rPr>
              <a:t>нужно поставить двоеточие. Между двумя простыми предложениями в составе бессоюзного сложного существует причинная связь. Мама сердилась, потому что дочь не слушалась</a:t>
            </a:r>
            <a:r>
              <a:rPr lang="ru-RU" sz="4200" dirty="0" smtClean="0">
                <a:solidFill>
                  <a:schemeClr val="tx1"/>
                </a:solidFill>
              </a:rPr>
              <a:t>.</a:t>
            </a:r>
          </a:p>
          <a:p>
            <a:pPr marL="0" indent="0">
              <a:buNone/>
            </a:pPr>
            <a:endParaRPr lang="ru-RU" sz="4200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sz="4200" dirty="0">
                <a:solidFill>
                  <a:schemeClr val="tx1"/>
                </a:solidFill>
              </a:rPr>
              <a:t> 2. А я считаю, что нужно поставить тире, потому что простые предложения противопоставлены по смыслу. Мама сердилась, а дочь не слушалась</a:t>
            </a:r>
            <a:r>
              <a:rPr lang="ru-RU" sz="4200" dirty="0" smtClean="0">
                <a:solidFill>
                  <a:schemeClr val="tx1"/>
                </a:solidFill>
              </a:rPr>
              <a:t>.</a:t>
            </a:r>
          </a:p>
          <a:p>
            <a:pPr marL="0" indent="0">
              <a:buNone/>
            </a:pPr>
            <a:endParaRPr lang="ru-RU" sz="4200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sz="4200" dirty="0">
                <a:solidFill>
                  <a:schemeClr val="tx1"/>
                </a:solidFill>
              </a:rPr>
              <a:t>3. По-моему, здесь можно поставить запятую, ведь простые предложения не осложнены, а события в них происходят одновременно. Мама сердилась, дочь не слушалась.</a:t>
            </a: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Прием «Генератор идей»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79156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6048672"/>
          </a:xfrm>
        </p:spPr>
        <p:txBody>
          <a:bodyPr>
            <a:normAutofit fontScale="92500" lnSpcReduction="10000"/>
          </a:bodyPr>
          <a:lstStyle/>
          <a:p>
            <a:pPr marL="0" indent="0" algn="ctr">
              <a:spcAft>
                <a:spcPts val="0"/>
              </a:spcAft>
              <a:buNone/>
            </a:pPr>
            <a:r>
              <a:rPr lang="ru-RU" b="1" dirty="0" smtClean="0">
                <a:solidFill>
                  <a:srgbClr val="000000"/>
                </a:solidFill>
                <a:effectLst/>
                <a:latin typeface="Times New Roman"/>
                <a:ea typeface="Times New Roman"/>
              </a:rPr>
              <a:t> Основные задачи активизации познавательной деятельности  обучающихся:</a:t>
            </a:r>
            <a:endParaRPr lang="ru-RU" sz="2800" b="1" dirty="0" smtClean="0">
              <a:effectLst/>
              <a:latin typeface="Times New Roman"/>
              <a:ea typeface="Times New Roman"/>
            </a:endParaRPr>
          </a:p>
          <a:p>
            <a:pPr marL="0" indent="0">
              <a:spcAft>
                <a:spcPts val="0"/>
              </a:spcAft>
              <a:buNone/>
            </a:pPr>
            <a:endParaRPr lang="ru-RU" b="1" dirty="0" smtClean="0">
              <a:solidFill>
                <a:srgbClr val="000000"/>
              </a:solidFill>
              <a:effectLst/>
              <a:latin typeface="Times New Roman"/>
              <a:ea typeface="Times New Roman"/>
            </a:endParaRPr>
          </a:p>
          <a:p>
            <a:pPr marL="0" indent="0">
              <a:spcAft>
                <a:spcPts val="0"/>
              </a:spcAft>
              <a:buNone/>
            </a:pPr>
            <a:r>
              <a:rPr lang="ru-RU" b="1" dirty="0" smtClean="0">
                <a:solidFill>
                  <a:srgbClr val="000000"/>
                </a:solidFill>
                <a:effectLst/>
                <a:latin typeface="Times New Roman"/>
                <a:ea typeface="Times New Roman"/>
              </a:rPr>
              <a:t>1) возбуждение познавательного интереса учащихся к учению,  положительного эмоционального отношения к изучаемому материалу, желания учиться, воспитание чувства долга и ответственности за учение;</a:t>
            </a:r>
            <a:endParaRPr lang="ru-RU" sz="2800" b="1" dirty="0" smtClean="0">
              <a:effectLst/>
              <a:latin typeface="Times New Roman"/>
              <a:ea typeface="Times New Roman"/>
            </a:endParaRPr>
          </a:p>
          <a:p>
            <a:pPr marL="0" indent="0">
              <a:spcAft>
                <a:spcPts val="0"/>
              </a:spcAft>
              <a:buNone/>
            </a:pPr>
            <a:r>
              <a:rPr lang="ru-RU" b="1" dirty="0" smtClean="0">
                <a:solidFill>
                  <a:srgbClr val="000000"/>
                </a:solidFill>
                <a:effectLst/>
                <a:latin typeface="Times New Roman"/>
                <a:ea typeface="Times New Roman"/>
              </a:rPr>
              <a:t>2) формирование и развитие системы знаний как основы учебных успехов;</a:t>
            </a:r>
            <a:endParaRPr lang="ru-RU" sz="2800" b="1" dirty="0" smtClean="0">
              <a:effectLst/>
              <a:latin typeface="Times New Roman"/>
              <a:ea typeface="Times New Roman"/>
            </a:endParaRPr>
          </a:p>
          <a:p>
            <a:pPr marL="0" indent="0">
              <a:spcAft>
                <a:spcPts val="0"/>
              </a:spcAft>
              <a:buNone/>
            </a:pPr>
            <a:r>
              <a:rPr lang="ru-RU" b="1" dirty="0" smtClean="0">
                <a:solidFill>
                  <a:srgbClr val="000000"/>
                </a:solidFill>
                <a:effectLst/>
                <a:latin typeface="Times New Roman"/>
                <a:ea typeface="Times New Roman"/>
              </a:rPr>
              <a:t>3) развитие умственной и особенно мыслительной активности как условия учебных и познавательных умений, познавательной самостоятельности учащихся;</a:t>
            </a:r>
            <a:endParaRPr lang="ru-RU" sz="2800" b="1" dirty="0" smtClean="0">
              <a:effectLst/>
              <a:latin typeface="Times New Roman"/>
              <a:ea typeface="Times New Roman"/>
            </a:endParaRPr>
          </a:p>
          <a:p>
            <a:pPr marL="0" indent="0">
              <a:spcAft>
                <a:spcPts val="0"/>
              </a:spcAft>
              <a:buNone/>
            </a:pPr>
            <a:r>
              <a:rPr lang="ru-RU" b="1" dirty="0" smtClean="0">
                <a:solidFill>
                  <a:srgbClr val="000000"/>
                </a:solidFill>
                <a:effectLst/>
                <a:latin typeface="Times New Roman"/>
                <a:ea typeface="Times New Roman"/>
              </a:rPr>
              <a:t>4) формирование и развитие системы умений и навыков учащихся, без которых не может быть самоорганизации их деятельности;</a:t>
            </a:r>
            <a:endParaRPr lang="ru-RU" sz="2800" b="1" dirty="0" smtClean="0">
              <a:effectLst/>
              <a:latin typeface="Times New Roman"/>
              <a:ea typeface="Times New Roman"/>
            </a:endParaRPr>
          </a:p>
          <a:p>
            <a:pPr marL="0" indent="0">
              <a:spcAft>
                <a:spcPts val="0"/>
              </a:spcAft>
              <a:buNone/>
            </a:pPr>
            <a:r>
              <a:rPr lang="ru-RU" b="1" dirty="0" smtClean="0">
                <a:solidFill>
                  <a:srgbClr val="000000"/>
                </a:solidFill>
                <a:effectLst/>
                <a:latin typeface="Times New Roman"/>
                <a:ea typeface="Times New Roman"/>
              </a:rPr>
              <a:t>5) усвоение приемов самообразования, самоконтроля, рациональной организации и культуры умственного труда учеников.</a:t>
            </a:r>
            <a:endParaRPr lang="ru-RU" sz="2800" b="1" dirty="0" smtClean="0">
              <a:effectLst/>
              <a:latin typeface="Times New Roman"/>
              <a:ea typeface="Times New Roman"/>
            </a:endParaRP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743532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472608"/>
          </a:xfrm>
        </p:spPr>
        <p:txBody>
          <a:bodyPr>
            <a:normAutofit fontScale="70000" lnSpcReduction="20000"/>
          </a:bodyPr>
          <a:lstStyle/>
          <a:p>
            <a:pPr marL="0" indent="0">
              <a:lnSpc>
                <a:spcPct val="115000"/>
              </a:lnSpc>
              <a:spcAft>
                <a:spcPts val="750"/>
              </a:spcAft>
              <a:buNone/>
            </a:pP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Кто-то играл на скрипке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.. девушка пела мягким контральто,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слышался смех..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3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Воздух был пропитан острым запахом моря и жирными испарениями земли,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4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незадолго до вечера обильно смоченной дождем.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5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Еще и теперь по небу бродили обрывки туч,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6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пышные,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7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странных очертаний и красок,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8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тут —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9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мягкие,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10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как клубы дыма,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11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сизые и пепельно-голубые,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12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там —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13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резкие,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14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как обломки скал, 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15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матово-черные или коричневые.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16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Между ними ласково блестели темно-голубые клочки неба,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17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украшенные золотыми крапинками звезд.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18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Все это —</a:t>
            </a:r>
            <a:r>
              <a:rPr lang="ru-RU" sz="3400" b="1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19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звуки и запахи,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20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тучи и люди —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21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было странно красиво и грустно, 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22 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казалось началом чудной сказки.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23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И все как бы остановилось в своем росте, 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24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умирало; 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25 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шум голосов гас,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26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удаляясь,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27</a:t>
            </a:r>
            <a:r>
              <a:rPr lang="ru-RU" sz="34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 перерождался в печальные вздохи.</a:t>
            </a:r>
            <a:r>
              <a:rPr lang="ru-RU" sz="3400" baseline="30000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28</a:t>
            </a:r>
            <a:endParaRPr lang="ru-RU" sz="3400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«Объясни знак препинания»</a:t>
            </a:r>
            <a:r>
              <a:rPr lang="ru-RU" dirty="0"/>
              <a:t/>
            </a:r>
            <a:br>
              <a:rPr lang="ru-RU" dirty="0"/>
            </a:br>
            <a:r>
              <a:rPr lang="ru-RU" dirty="0" smtClean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03125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00574518"/>
              </p:ext>
            </p:extLst>
          </p:nvPr>
        </p:nvGraphicFramePr>
        <p:xfrm>
          <a:off x="683569" y="2060848"/>
          <a:ext cx="7992888" cy="2376264"/>
        </p:xfrm>
        <a:graphic>
          <a:graphicData uri="http://schemas.openxmlformats.org/drawingml/2006/table">
            <a:tbl>
              <a:tblPr firstRow="1" firstCol="1" bandRow="1"/>
              <a:tblGrid>
                <a:gridCol w="648071"/>
                <a:gridCol w="648072"/>
                <a:gridCol w="504056"/>
                <a:gridCol w="576065"/>
                <a:gridCol w="576063"/>
                <a:gridCol w="504056"/>
                <a:gridCol w="576064"/>
                <a:gridCol w="504057"/>
                <a:gridCol w="576064"/>
                <a:gridCol w="648072"/>
                <a:gridCol w="576064"/>
                <a:gridCol w="504056"/>
                <a:gridCol w="576064"/>
                <a:gridCol w="576064"/>
              </a:tblGrid>
              <a:tr h="50405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5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6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7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8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9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10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11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12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13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14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8072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БСП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БСП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ЗП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ПО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ЗП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ОО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ОЧП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ОО/СП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НП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СО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СО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СП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НП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СО</a:t>
                      </a:r>
                      <a:endParaRPr lang="ru-RU" sz="16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04056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15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16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17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18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19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20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21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22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23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24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25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26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27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28</a:t>
                      </a:r>
                      <a:endParaRPr lang="ru-RU" sz="1600" b="1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2008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СО/ОЧП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ЗП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ПО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ЗП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ОБЧ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ОЧП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ОБЧ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СП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ЗП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ОЧП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БСП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ДО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ДО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b="1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Times New Roman"/>
                          <a:cs typeface="Times New Roman"/>
                        </a:rPr>
                        <a:t>ЗП</a:t>
                      </a:r>
                      <a:endParaRPr lang="ru-RU" sz="16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5564638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872067" y="548680"/>
            <a:ext cx="7408333" cy="5577483"/>
          </a:xfrm>
        </p:spPr>
        <p:txBody>
          <a:bodyPr>
            <a:normAutofit fontScale="77500" lnSpcReduction="20000"/>
          </a:bodyPr>
          <a:lstStyle/>
          <a:p>
            <a:pPr algn="just">
              <a:lnSpc>
                <a:spcPct val="115000"/>
              </a:lnSpc>
              <a:spcAft>
                <a:spcPts val="750"/>
              </a:spcAft>
            </a:pP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«Лови ошибку»</a:t>
            </a:r>
            <a:endParaRPr lang="ru-RU" sz="2000" b="1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>
              <a:lnSpc>
                <a:spcPct val="115000"/>
              </a:lnSpc>
              <a:spcAft>
                <a:spcPts val="750"/>
              </a:spcAft>
            </a:pP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Прочитайте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текст .Найдите и исправьте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пунктуационные ошибки. Графически объясните расстановку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пропущенных знаков препинания.</a:t>
            </a:r>
            <a:endParaRPr lang="ru-RU" sz="2000" b="1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15000"/>
              </a:lnSpc>
              <a:spcAft>
                <a:spcPts val="750"/>
              </a:spcAft>
              <a:buNone/>
            </a:pP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Море – огромное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лениво вздыхающее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у берега, – уснуло и неподвижно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в дали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облитой голубым сиянием луны. Мягкое и серебристое оно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слилось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там с синим южным небом и крепко спит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отражая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в себе прозрачную ткань перистых облаков, неподвижных и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не скрывающих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собою золотых узоров звёзд. Кажется что небо всё ниже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наклоняется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над морем, желая понять то, о чём шепчут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неугомонные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волны сонно всползая на берег.</a:t>
            </a:r>
            <a:endParaRPr lang="ru-RU" sz="2000" b="1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pPr marL="0" indent="0">
              <a:lnSpc>
                <a:spcPct val="115000"/>
              </a:lnSpc>
              <a:spcAft>
                <a:spcPts val="750"/>
              </a:spcAft>
              <a:buNone/>
            </a:pP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Горы, поросшие деревьями уродливо изогнутыми норд-остом, резкими взмахами подняли свои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вершины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в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синюю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пустыню над ними, суровые контуры их округлились, одетые тёплой и </a:t>
            </a:r>
            <a:r>
              <a:rPr lang="ru-RU" b="1" dirty="0" smtClean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ласковой </a:t>
            </a:r>
            <a:r>
              <a:rPr lang="ru-RU" b="1" dirty="0">
                <a:solidFill>
                  <a:srgbClr val="000000"/>
                </a:solidFill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мглой южной ночи.</a:t>
            </a:r>
            <a:endParaRPr lang="ru-RU" sz="2000" b="1" dirty="0">
              <a:latin typeface="Arial" panose="020B0604020202020204" pitchFamily="34" charset="0"/>
              <a:ea typeface="Calibri"/>
              <a:cs typeface="Arial" panose="020B0604020202020204" pitchFamily="34" charset="0"/>
            </a:endParaRPr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098379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8238610"/>
              </p:ext>
            </p:extLst>
          </p:nvPr>
        </p:nvGraphicFramePr>
        <p:xfrm>
          <a:off x="467544" y="650479"/>
          <a:ext cx="8208912" cy="601888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48472"/>
                <a:gridCol w="3960440"/>
              </a:tblGrid>
              <a:tr h="43346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200" dirty="0">
                          <a:effectLst/>
                        </a:rPr>
                        <a:t>Найди пропущенную запятую.</a:t>
                      </a:r>
                      <a:endParaRPr lang="ru-RU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73025" marR="73025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200">
                          <a:effectLst/>
                        </a:rPr>
                        <a:t>Найди лишнюю запятую.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73025" marR="73025" marT="0" marB="0"/>
                </a:tc>
              </a:tr>
              <a:tr h="558542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400" dirty="0">
                          <a:effectLst/>
                        </a:rPr>
                        <a:t>Лето собирает а зима подбирает.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400" dirty="0">
                          <a:effectLst/>
                        </a:rPr>
                        <a:t>Труд человека кормит а лень портит.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400" dirty="0">
                          <a:effectLst/>
                        </a:rPr>
                        <a:t>Дверь отварилась и в комнату заглянула новая малышка.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400" dirty="0">
                          <a:effectLst/>
                        </a:rPr>
                        <a:t>Пончика посадили в корзину а за ним стали карабкаться остальные коротышки.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400" dirty="0">
                          <a:effectLst/>
                        </a:rPr>
                        <a:t>Глаза страшатся а руки делают.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73025" marR="73025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dirty="0">
                          <a:effectLst/>
                        </a:rPr>
                        <a:t>Всю ночь, собака на месяц пролаяла, а месяц того и не знал.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dirty="0">
                          <a:effectLst/>
                        </a:rPr>
                        <a:t>Незнайка вывалился из корзины, и остался лежать на земле.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dirty="0">
                          <a:effectLst/>
                        </a:rPr>
                        <a:t>Бесшумно открылась дверца, и к ногам путешественников, опустилась небольшая металлическая лестница.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dirty="0">
                          <a:effectLst/>
                        </a:rPr>
                        <a:t>Незнайка мигом уселся за стол, и принялся набивать рот пирожками, крендельками, пастилой, и вареньем.</a:t>
                      </a:r>
                      <a:endParaRPr lang="ru-RU" sz="2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73025" marR="73025" marT="0" marB="0"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49783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5328048"/>
              </p:ext>
            </p:extLst>
          </p:nvPr>
        </p:nvGraphicFramePr>
        <p:xfrm>
          <a:off x="539553" y="548680"/>
          <a:ext cx="8377386" cy="608856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48471"/>
                <a:gridCol w="4128915"/>
              </a:tblGrid>
              <a:tr h="41014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050" dirty="0">
                          <a:effectLst/>
                        </a:rPr>
                        <a:t>Текст 1</a:t>
                      </a:r>
                      <a:endParaRPr lang="ru-RU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73025" marR="73025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050">
                          <a:effectLst/>
                        </a:rPr>
                        <a:t>Текст 2</a:t>
                      </a:r>
                      <a:endParaRPr lang="ru-RU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73025" marR="73025" marT="0" marB="0"/>
                </a:tc>
              </a:tr>
              <a:tr h="563853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800" dirty="0" smtClean="0">
                          <a:effectLst/>
                        </a:rPr>
                        <a:t>В одном домике на улице Колокольчиков жило шестнадцать малышей-коротышей. Самым главным из них был малыш-коротыш по имени </a:t>
                      </a:r>
                      <a:r>
                        <a:rPr lang="ru-RU" sz="1800" dirty="0" err="1" smtClean="0">
                          <a:effectLst/>
                        </a:rPr>
                        <a:t>Знайка</a:t>
                      </a:r>
                      <a:r>
                        <a:rPr lang="ru-RU" sz="1800" dirty="0" smtClean="0">
                          <a:effectLst/>
                        </a:rPr>
                        <a:t>. Его прозвали </a:t>
                      </a:r>
                      <a:r>
                        <a:rPr lang="ru-RU" sz="1800" dirty="0" err="1" smtClean="0">
                          <a:effectLst/>
                        </a:rPr>
                        <a:t>Знайкой</a:t>
                      </a:r>
                      <a:r>
                        <a:rPr lang="ru-RU" sz="1800" dirty="0" smtClean="0">
                          <a:effectLst/>
                        </a:rPr>
                        <a:t> за то что он знал очень много. А знал он много потому что читал разные книги. Эти книги лежали у него и на столе и под столом и на кровати и под кроватью. В его комнате не было такого места где бы не лежали книги. От чтения книг </a:t>
                      </a:r>
                      <a:r>
                        <a:rPr lang="ru-RU" sz="1800" dirty="0" err="1" smtClean="0">
                          <a:effectLst/>
                        </a:rPr>
                        <a:t>Знайка</a:t>
                      </a:r>
                      <a:r>
                        <a:rPr lang="ru-RU" sz="1800" dirty="0" smtClean="0">
                          <a:effectLst/>
                        </a:rPr>
                        <a:t> сделался очень умным поэтому все его слушались и очень любили. Одевался он всегда в чёрный костюма когда садился за стол надевал на нос очки и начинал читать какую-нибудь книгу то совсем становился похож на профессора.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73025" marR="73025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1600" dirty="0" smtClean="0">
                          <a:effectLst/>
                        </a:rPr>
                        <a:t>В этом домике жил известный доктор </a:t>
                      </a:r>
                      <a:r>
                        <a:rPr lang="ru-RU" sz="1600" dirty="0" err="1" smtClean="0">
                          <a:effectLst/>
                        </a:rPr>
                        <a:t>Пилюлькин</a:t>
                      </a:r>
                      <a:r>
                        <a:rPr lang="ru-RU" sz="1600" dirty="0" smtClean="0">
                          <a:effectLst/>
                        </a:rPr>
                        <a:t> который лечил коротышек от всех болезней. Он всегда ходил в белом халате а на носил белый колпак с кисточкой. Жил здесь также знаменитый механик Винтик со своим помощником </a:t>
                      </a:r>
                      <a:r>
                        <a:rPr lang="ru-RU" sz="1600" dirty="0" err="1" smtClean="0">
                          <a:effectLst/>
                        </a:rPr>
                        <a:t>Шпунтиком</a:t>
                      </a:r>
                      <a:r>
                        <a:rPr lang="ru-RU" sz="1600" dirty="0" smtClean="0">
                          <a:effectLst/>
                        </a:rPr>
                        <a:t> жил Сахарин </a:t>
                      </a:r>
                      <a:r>
                        <a:rPr lang="ru-RU" sz="1600" dirty="0" err="1" smtClean="0">
                          <a:effectLst/>
                        </a:rPr>
                        <a:t>Сахариныч</a:t>
                      </a:r>
                      <a:r>
                        <a:rPr lang="ru-RU" sz="1600" dirty="0" smtClean="0">
                          <a:effectLst/>
                        </a:rPr>
                        <a:t> </a:t>
                      </a:r>
                      <a:r>
                        <a:rPr lang="ru-RU" sz="1600" dirty="0" err="1" smtClean="0">
                          <a:effectLst/>
                        </a:rPr>
                        <a:t>Сиропчик</a:t>
                      </a:r>
                      <a:r>
                        <a:rPr lang="ru-RU" sz="1600" dirty="0" smtClean="0">
                          <a:effectLst/>
                        </a:rPr>
                        <a:t> который прославился тем что очень любил газированную воду с сиропом. Он был очень вежливый. Ему нравилось когда его называли по имени и отчеству и не нравилось когда кто-нибудь называл просто </a:t>
                      </a:r>
                      <a:r>
                        <a:rPr lang="ru-RU" sz="1600" dirty="0" err="1" smtClean="0">
                          <a:effectLst/>
                        </a:rPr>
                        <a:t>Сиропчиком</a:t>
                      </a:r>
                      <a:r>
                        <a:rPr lang="ru-RU" sz="1600" dirty="0" smtClean="0">
                          <a:effectLst/>
                        </a:rPr>
                        <a:t>. Жил ещё в том доме охотник Пулька. У него была маленькая собачка </a:t>
                      </a:r>
                      <a:r>
                        <a:rPr lang="ru-RU" sz="1600" dirty="0" err="1" smtClean="0">
                          <a:effectLst/>
                        </a:rPr>
                        <a:t>Булька</a:t>
                      </a:r>
                      <a:r>
                        <a:rPr lang="ru-RU" sz="1600" dirty="0" smtClean="0">
                          <a:effectLst/>
                        </a:rPr>
                        <a:t> и ещё было ружьё которое стреляло пробками.</a:t>
                      </a:r>
                      <a:endParaRPr lang="ru-RU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73025" marR="73025" marT="0" marB="0"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1185863" y="3064947"/>
            <a:ext cx="18473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alt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95340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395537" y="404664"/>
            <a:ext cx="7884864" cy="572149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4000" b="1" dirty="0" smtClean="0"/>
              <a:t>Предложения </a:t>
            </a:r>
            <a:r>
              <a:rPr lang="ru-RU" sz="4000" b="1" dirty="0"/>
              <a:t>по схеме</a:t>
            </a:r>
            <a:endParaRPr lang="ru-RU" sz="4000" dirty="0"/>
          </a:p>
          <a:p>
            <a:pPr marL="0" indent="0">
              <a:buNone/>
            </a:pPr>
            <a:r>
              <a:rPr lang="ru-RU" sz="4000" b="1" dirty="0" smtClean="0"/>
              <a:t>Приём </a:t>
            </a:r>
            <a:r>
              <a:rPr lang="ru-RU" sz="4000" b="1" dirty="0"/>
              <a:t>«Снежный ком»</a:t>
            </a:r>
            <a:r>
              <a:rPr lang="ru-RU" sz="4000" dirty="0"/>
              <a:t> </a:t>
            </a:r>
            <a:endParaRPr lang="ru-RU" sz="4000" dirty="0" smtClean="0"/>
          </a:p>
          <a:p>
            <a:pPr marL="0" indent="0">
              <a:buNone/>
            </a:pPr>
            <a:r>
              <a:rPr lang="ru-RU" sz="4000" b="1" dirty="0"/>
              <a:t>Игра «Отгадаем знаки</a:t>
            </a:r>
            <a:r>
              <a:rPr lang="ru-RU" sz="4000" b="1" dirty="0" smtClean="0"/>
              <a:t>»</a:t>
            </a:r>
          </a:p>
          <a:p>
            <a:pPr marL="0" indent="0">
              <a:buNone/>
            </a:pPr>
            <a:r>
              <a:rPr lang="ru-RU" sz="4000" b="1" dirty="0" smtClean="0"/>
              <a:t>«Пунктуационные </a:t>
            </a:r>
            <a:r>
              <a:rPr lang="ru-RU" sz="4000" b="1" dirty="0"/>
              <a:t>пятиминутки»</a:t>
            </a:r>
            <a:r>
              <a:rPr lang="ru-RU" sz="4000" dirty="0"/>
              <a:t> </a:t>
            </a:r>
            <a:endParaRPr lang="ru-RU" sz="4000" dirty="0" smtClean="0"/>
          </a:p>
          <a:p>
            <a:pPr marL="0" indent="0">
              <a:buNone/>
            </a:pPr>
            <a:r>
              <a:rPr lang="ru-RU" sz="4000" b="1" dirty="0"/>
              <a:t>«Придумай алгоритм» </a:t>
            </a:r>
            <a:endParaRPr lang="ru-RU" sz="4000" dirty="0"/>
          </a:p>
          <a:p>
            <a:pPr marL="0" indent="0">
              <a:buNone/>
            </a:pPr>
            <a:r>
              <a:rPr lang="ru-RU" sz="4000" b="1" dirty="0"/>
              <a:t>Приём «Письмо  по памяти»</a:t>
            </a:r>
            <a:endParaRPr lang="ru-RU" sz="4000" dirty="0"/>
          </a:p>
          <a:p>
            <a:pPr marL="0" indent="0">
              <a:buNone/>
            </a:pPr>
            <a:r>
              <a:rPr lang="ru-RU" sz="4000" b="1" dirty="0"/>
              <a:t>Г</a:t>
            </a:r>
            <a:r>
              <a:rPr lang="ru-RU" sz="4000" b="1" dirty="0" smtClean="0"/>
              <a:t>рафический диктант</a:t>
            </a:r>
            <a:endParaRPr lang="ru-RU" sz="4000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38344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895382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rmAutofit fontScale="92500" lnSpcReduction="20000"/>
          </a:bodyPr>
          <a:lstStyle/>
          <a:p>
            <a:pPr marL="0" indent="0">
              <a:spcAft>
                <a:spcPts val="0"/>
              </a:spcAft>
              <a:buNone/>
            </a:pPr>
            <a:r>
              <a:rPr lang="ru-RU" b="1" dirty="0" smtClean="0">
                <a:solidFill>
                  <a:srgbClr val="000000"/>
                </a:solidFill>
                <a:effectLst/>
                <a:latin typeface="Times New Roman"/>
                <a:ea typeface="Times New Roman"/>
              </a:rPr>
              <a:t>Способы активизации познавательной деятельности учащихся.</a:t>
            </a:r>
            <a:endParaRPr lang="ru-RU" sz="2800" dirty="0" smtClean="0">
              <a:effectLst/>
              <a:latin typeface="Times New Roman"/>
              <a:ea typeface="Times New Roman"/>
            </a:endParaRPr>
          </a:p>
          <a:p>
            <a:pPr marL="0" indent="0" algn="just">
              <a:spcAft>
                <a:spcPts val="0"/>
              </a:spcAft>
              <a:buNone/>
            </a:pPr>
            <a:endParaRPr lang="ru-RU" dirty="0" smtClean="0">
              <a:solidFill>
                <a:schemeClr val="tx1"/>
              </a:solidFill>
              <a:effectLst/>
              <a:latin typeface="Arial" panose="020B0604020202020204" pitchFamily="34" charset="0"/>
              <a:ea typeface="Times New Roman"/>
              <a:cs typeface="Arial" panose="020B0604020202020204" pitchFamily="34" charset="0"/>
            </a:endParaRPr>
          </a:p>
          <a:p>
            <a:pPr marL="0" indent="0" algn="just">
              <a:spcAft>
                <a:spcPts val="0"/>
              </a:spcAft>
              <a:buNone/>
            </a:pPr>
            <a:r>
              <a:rPr lang="ru-RU" dirty="0" smtClean="0">
                <a:solidFill>
                  <a:schemeClr val="tx1"/>
                </a:solidFill>
                <a:effectLst/>
                <a:latin typeface="Arial" panose="020B0604020202020204" pitchFamily="34" charset="0"/>
                <a:ea typeface="Times New Roman"/>
                <a:cs typeface="Arial" panose="020B0604020202020204" pitchFamily="34" charset="0"/>
              </a:rPr>
              <a:t>1. Применение нетрадиционных форм урока.</a:t>
            </a:r>
            <a:endParaRPr lang="ru-RU" sz="2800" dirty="0" smtClean="0">
              <a:solidFill>
                <a:schemeClr val="tx1"/>
              </a:solidFill>
              <a:effectLst/>
              <a:latin typeface="Arial" panose="020B0604020202020204" pitchFamily="34" charset="0"/>
              <a:ea typeface="Times New Roman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 Использование игровых форм, методов и приёмов обучения.</a:t>
            </a: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3. Переход от монологического взаимодействия к диалогическому (субъект – субъектному). </a:t>
            </a: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4. Широкое применение проблемно - задачного подхода (системы познавательных и практических задач, проблемных вопросов, ситуаций).</a:t>
            </a: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5. Использование на уроке разнообразных  форм учебной работы учащихся.</a:t>
            </a: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6. Применение  новых информационных технологий.</a:t>
            </a:r>
          </a:p>
          <a:p>
            <a:pPr marL="0" indent="0">
              <a:buNone/>
            </a:pPr>
            <a:r>
              <a:rPr lang="ru-RU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7</a:t>
            </a:r>
            <a:r>
              <a:rPr lang="ru-RU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.Вовлечение учащихся в создание творческих работ.</a:t>
            </a: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8. Разработка и внедрение авторских развивающих дидактических приёмов. </a:t>
            </a:r>
          </a:p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338328"/>
            <a:ext cx="8075240" cy="6424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121214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ru-RU" sz="4800" dirty="0" smtClean="0">
                <a:solidFill>
                  <a:schemeClr val="tx1"/>
                </a:solidFill>
              </a:rPr>
              <a:t>«Казнить нельзя помиловать»</a:t>
            </a:r>
          </a:p>
          <a:p>
            <a:pPr marL="0" indent="0">
              <a:buNone/>
            </a:pPr>
            <a:r>
              <a:rPr lang="ru-RU" sz="4800" dirty="0" smtClean="0">
                <a:solidFill>
                  <a:schemeClr val="tx1"/>
                </a:solidFill>
              </a:rPr>
              <a:t>«Казнить: нельзя помиловать» </a:t>
            </a:r>
          </a:p>
          <a:p>
            <a:pPr marL="0" indent="0">
              <a:buNone/>
            </a:pPr>
            <a:r>
              <a:rPr lang="ru-RU" sz="4800" dirty="0" smtClean="0">
                <a:solidFill>
                  <a:schemeClr val="tx1"/>
                </a:solidFill>
              </a:rPr>
              <a:t>или </a:t>
            </a:r>
          </a:p>
          <a:p>
            <a:pPr marL="0" indent="0">
              <a:buNone/>
            </a:pPr>
            <a:r>
              <a:rPr lang="ru-RU" sz="4800" dirty="0" smtClean="0">
                <a:solidFill>
                  <a:schemeClr val="tx1"/>
                </a:solidFill>
              </a:rPr>
              <a:t>«Казнить нельзя-помиловать»</a:t>
            </a:r>
            <a:endParaRPr lang="ru-RU" sz="4800" dirty="0">
              <a:solidFill>
                <a:schemeClr val="tx1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36346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692696"/>
            <a:ext cx="8229600" cy="543346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600" dirty="0">
                <a:solidFill>
                  <a:schemeClr val="tx1"/>
                </a:solidFill>
              </a:rPr>
              <a:t>Едят там вилками компот</a:t>
            </a:r>
          </a:p>
          <a:p>
            <a:pPr marL="0" indent="0">
              <a:buNone/>
            </a:pPr>
            <a:r>
              <a:rPr lang="ru-RU" sz="3600" dirty="0">
                <a:solidFill>
                  <a:schemeClr val="tx1"/>
                </a:solidFill>
              </a:rPr>
              <a:t>там пьют из чашек бутерброд</a:t>
            </a:r>
          </a:p>
          <a:p>
            <a:pPr marL="0" indent="0">
              <a:buNone/>
            </a:pPr>
            <a:r>
              <a:rPr lang="ru-RU" sz="3600" dirty="0">
                <a:solidFill>
                  <a:schemeClr val="tx1"/>
                </a:solidFill>
              </a:rPr>
              <a:t>из хлеба с сыром там котлеты</a:t>
            </a:r>
          </a:p>
          <a:p>
            <a:pPr marL="0" indent="0">
              <a:buNone/>
            </a:pPr>
            <a:r>
              <a:rPr lang="ru-RU" sz="3600" dirty="0">
                <a:solidFill>
                  <a:schemeClr val="tx1"/>
                </a:solidFill>
              </a:rPr>
              <a:t>с начинкой сладкой суп с фасолью</a:t>
            </a:r>
          </a:p>
          <a:p>
            <a:pPr marL="0" indent="0">
              <a:buNone/>
            </a:pPr>
            <a:r>
              <a:rPr lang="ru-RU" sz="3600" dirty="0">
                <a:solidFill>
                  <a:schemeClr val="tx1"/>
                </a:solidFill>
              </a:rPr>
              <a:t>из мяса свежего котлеты</a:t>
            </a:r>
          </a:p>
          <a:p>
            <a:pPr marL="0" indent="0">
              <a:buNone/>
            </a:pPr>
            <a:r>
              <a:rPr lang="ru-RU" sz="3600" dirty="0">
                <a:solidFill>
                  <a:schemeClr val="tx1"/>
                </a:solidFill>
              </a:rPr>
              <a:t>в тарелках все там варят с солью.</a:t>
            </a:r>
          </a:p>
          <a:p>
            <a:pPr marL="0" indent="0">
              <a:buNone/>
            </a:pPr>
            <a:r>
              <a:rPr lang="ru-RU" dirty="0"/>
              <a:t>- Сделайте вывод о нужности знаков препинания.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37327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4000" b="1" dirty="0" smtClean="0">
                <a:solidFill>
                  <a:schemeClr val="tx1"/>
                </a:solidFill>
              </a:rPr>
              <a:t>«</a:t>
            </a:r>
            <a:r>
              <a:rPr lang="ru-RU" sz="4000" b="1" dirty="0" err="1">
                <a:solidFill>
                  <a:schemeClr val="tx1"/>
                </a:solidFill>
              </a:rPr>
              <a:t>Инсерт</a:t>
            </a:r>
            <a:r>
              <a:rPr lang="ru-RU" sz="4000" b="1" dirty="0">
                <a:solidFill>
                  <a:schemeClr val="tx1"/>
                </a:solidFill>
              </a:rPr>
              <a:t>» — это:</a:t>
            </a:r>
          </a:p>
          <a:p>
            <a:pPr marL="0" indent="0">
              <a:buNone/>
            </a:pPr>
            <a:r>
              <a:rPr lang="ru-RU" sz="4000" b="1" dirty="0">
                <a:solidFill>
                  <a:schemeClr val="tx1"/>
                </a:solidFill>
              </a:rPr>
              <a:t>I — </a:t>
            </a:r>
            <a:r>
              <a:rPr lang="ru-RU" sz="4000" b="1" dirty="0" err="1">
                <a:solidFill>
                  <a:schemeClr val="tx1"/>
                </a:solidFill>
              </a:rPr>
              <a:t>interactive</a:t>
            </a:r>
            <a:r>
              <a:rPr lang="ru-RU" sz="4000" b="1" dirty="0">
                <a:solidFill>
                  <a:schemeClr val="tx1"/>
                </a:solidFill>
              </a:rPr>
              <a:t> — </a:t>
            </a:r>
            <a:r>
              <a:rPr lang="ru-RU" sz="4000" b="1" dirty="0" err="1">
                <a:solidFill>
                  <a:schemeClr val="tx1"/>
                </a:solidFill>
              </a:rPr>
              <a:t>самоактивизирующая</a:t>
            </a:r>
            <a:endParaRPr lang="ru-RU" sz="4000" b="1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sz="4000" b="1" dirty="0" smtClean="0">
                <a:solidFill>
                  <a:schemeClr val="tx1"/>
                </a:solidFill>
              </a:rPr>
              <a:t>N — </a:t>
            </a:r>
            <a:r>
              <a:rPr lang="ru-RU" sz="4000" b="1" dirty="0" err="1" smtClean="0">
                <a:solidFill>
                  <a:schemeClr val="tx1"/>
                </a:solidFill>
              </a:rPr>
              <a:t>noting</a:t>
            </a:r>
            <a:endParaRPr lang="ru-RU" sz="4000" b="1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sz="4000" b="1" dirty="0" smtClean="0">
                <a:solidFill>
                  <a:schemeClr val="tx1"/>
                </a:solidFill>
              </a:rPr>
              <a:t>S </a:t>
            </a:r>
            <a:r>
              <a:rPr lang="ru-RU" sz="4000" b="1" dirty="0">
                <a:solidFill>
                  <a:schemeClr val="tx1"/>
                </a:solidFill>
              </a:rPr>
              <a:t>— </a:t>
            </a:r>
            <a:r>
              <a:rPr lang="ru-RU" sz="4000" b="1" dirty="0" err="1">
                <a:solidFill>
                  <a:schemeClr val="tx1"/>
                </a:solidFill>
              </a:rPr>
              <a:t>system</a:t>
            </a:r>
            <a:r>
              <a:rPr lang="ru-RU" sz="4000" b="1" dirty="0">
                <a:solidFill>
                  <a:schemeClr val="tx1"/>
                </a:solidFill>
              </a:rPr>
              <a:t> — </a:t>
            </a:r>
            <a:r>
              <a:rPr lang="ru-RU" sz="4000" b="1" dirty="0" smtClean="0">
                <a:solidFill>
                  <a:schemeClr val="tx1"/>
                </a:solidFill>
              </a:rPr>
              <a:t>системная разметка</a:t>
            </a:r>
          </a:p>
          <a:p>
            <a:pPr marL="0" indent="0">
              <a:buNone/>
            </a:pPr>
            <a:r>
              <a:rPr lang="ru-RU" sz="4000" b="1" dirty="0" smtClean="0">
                <a:solidFill>
                  <a:schemeClr val="tx1"/>
                </a:solidFill>
              </a:rPr>
              <a:t>E — </a:t>
            </a:r>
            <a:r>
              <a:rPr lang="ru-RU" sz="4000" b="1" dirty="0" err="1" smtClean="0">
                <a:solidFill>
                  <a:schemeClr val="tx1"/>
                </a:solidFill>
              </a:rPr>
              <a:t>effective</a:t>
            </a:r>
            <a:r>
              <a:rPr lang="ru-RU" sz="4000" b="1" dirty="0" smtClean="0">
                <a:solidFill>
                  <a:schemeClr val="tx1"/>
                </a:solidFill>
              </a:rPr>
              <a:t> — для эффективного</a:t>
            </a:r>
          </a:p>
          <a:p>
            <a:pPr marL="0" indent="0">
              <a:buNone/>
            </a:pPr>
            <a:r>
              <a:rPr lang="ru-RU" sz="4000" b="1" dirty="0" smtClean="0">
                <a:solidFill>
                  <a:schemeClr val="tx1"/>
                </a:solidFill>
              </a:rPr>
              <a:t>R </a:t>
            </a:r>
            <a:r>
              <a:rPr lang="ru-RU" sz="4000" b="1" dirty="0">
                <a:solidFill>
                  <a:schemeClr val="tx1"/>
                </a:solidFill>
              </a:rPr>
              <a:t>— </a:t>
            </a:r>
            <a:r>
              <a:rPr lang="ru-RU" sz="4000" b="1" dirty="0" err="1">
                <a:solidFill>
                  <a:schemeClr val="tx1"/>
                </a:solidFill>
              </a:rPr>
              <a:t>reading</a:t>
            </a:r>
            <a:r>
              <a:rPr lang="ru-RU" sz="4000" b="1" dirty="0">
                <a:solidFill>
                  <a:schemeClr val="tx1"/>
                </a:solidFill>
              </a:rPr>
              <a:t> — чтения</a:t>
            </a:r>
          </a:p>
          <a:p>
            <a:pPr marL="0" indent="0">
              <a:buNone/>
            </a:pPr>
            <a:r>
              <a:rPr lang="ru-RU" sz="4000" b="1" dirty="0">
                <a:solidFill>
                  <a:schemeClr val="tx1"/>
                </a:solidFill>
              </a:rPr>
              <a:t>T — </a:t>
            </a:r>
            <a:r>
              <a:rPr lang="ru-RU" sz="4000" b="1" dirty="0" err="1">
                <a:solidFill>
                  <a:schemeClr val="tx1"/>
                </a:solidFill>
              </a:rPr>
              <a:t>thinking</a:t>
            </a:r>
            <a:r>
              <a:rPr lang="ru-RU" sz="4000" b="1" dirty="0">
                <a:solidFill>
                  <a:schemeClr val="tx1"/>
                </a:solidFill>
              </a:rPr>
              <a:t> — и размышления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56022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72067" y="1340768"/>
            <a:ext cx="7804389" cy="478539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4800" b="1" dirty="0" smtClean="0"/>
              <a:t>«V » — уже знаю;  </a:t>
            </a:r>
          </a:p>
          <a:p>
            <a:pPr marL="0" indent="0">
              <a:buNone/>
            </a:pPr>
            <a:r>
              <a:rPr lang="ru-RU" sz="4800" b="1" dirty="0" smtClean="0"/>
              <a:t>« + » — новое;  </a:t>
            </a:r>
          </a:p>
          <a:p>
            <a:pPr marL="0" indent="0">
              <a:buNone/>
            </a:pPr>
            <a:r>
              <a:rPr lang="ru-RU" sz="4800" b="1" dirty="0" smtClean="0"/>
              <a:t>« — »- думал иначе;  </a:t>
            </a:r>
          </a:p>
          <a:p>
            <a:pPr marL="0" indent="0">
              <a:buNone/>
            </a:pPr>
            <a:r>
              <a:rPr lang="ru-RU" sz="4800" b="1" dirty="0" smtClean="0"/>
              <a:t>«? » — не понял, есть вопросы</a:t>
            </a:r>
            <a:endParaRPr lang="ru-RU" sz="4800" b="1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323202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692696"/>
            <a:ext cx="8229600" cy="543346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600" b="1" dirty="0" smtClean="0">
                <a:solidFill>
                  <a:schemeClr val="tx1"/>
                </a:solidFill>
              </a:rPr>
              <a:t>Красивая природа, обилие бурных рек  и живописных озёр,  удивительные памятники истории превращают Русский Север в райский уголок. Каким бы ни был круг ваших интересов,  оказавшись в этих краях,  вы почувствуете себя как дома. </a:t>
            </a:r>
          </a:p>
          <a:p>
            <a:pPr marL="0" indent="0">
              <a:buNone/>
            </a:pPr>
            <a:endParaRPr lang="ru-RU" sz="3600" dirty="0" smtClean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6543736"/>
              </p:ext>
            </p:extLst>
          </p:nvPr>
        </p:nvGraphicFramePr>
        <p:xfrm>
          <a:off x="1475655" y="4869160"/>
          <a:ext cx="6336705" cy="15121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67341"/>
                <a:gridCol w="1267341"/>
                <a:gridCol w="1267341"/>
                <a:gridCol w="1267341"/>
                <a:gridCol w="1267341"/>
              </a:tblGrid>
              <a:tr h="756084">
                <a:tc>
                  <a:txBody>
                    <a:bodyPr/>
                    <a:lstStyle/>
                    <a:p>
                      <a:r>
                        <a:rPr lang="ru-RU" dirty="0" smtClean="0"/>
                        <a:t>1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3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</a:tr>
              <a:tr h="756084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246583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85395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r>
              <a:rPr lang="ru-RU" sz="2800" b="1" dirty="0" smtClean="0">
                <a:solidFill>
                  <a:srgbClr val="FF0000"/>
                </a:solidFill>
              </a:rPr>
              <a:t>Красный  – «Проверьте, пожалуйста, всё и исправьте все ошибки».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chemeClr val="accent6">
                    <a:lumMod val="75000"/>
                  </a:schemeClr>
                </a:solidFill>
              </a:rPr>
              <a:t>Зелёный  – «Отметьте, пожалуйста, все ошибки, я сам исправлю».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chemeClr val="bg2">
                    <a:lumMod val="50000"/>
                  </a:schemeClr>
                </a:solidFill>
              </a:rPr>
              <a:t>Синий  – «Укажите количество ошибок, я их сам найду и исправлю».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chemeClr val="tx1"/>
                </a:solidFill>
              </a:rPr>
              <a:t>Чёрный  – «Не относитесь, пожалуйста, серьёзно к этой работе, я её делал в спешке».</a:t>
            </a:r>
            <a:endParaRPr lang="ru-RU" sz="2800" b="1" dirty="0">
              <a:solidFill>
                <a:schemeClr val="tx1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«Цветные поля»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9161296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Волна">
  <a:themeElements>
    <a:clrScheme name="Волна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Волна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Волна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_xmlsignatures/_rels/origin.sigs.rels><?xml version="1.0" encoding="UTF-8" standalone="yes"?>
<Relationships xmlns="http://schemas.openxmlformats.org/package/2006/relationships"><Relationship Id="rId1" Type="http://schemas.openxmlformats.org/package/2006/relationships/digital-signature/signature" Target="sig1.xml"/></Relationships>
</file>

<file path=_xmlsignatures/sig1.xml><?xml version="1.0" encoding="utf-8"?>
<Signature xmlns="http://www.w3.org/2000/09/xmldsig#" Id="idPackageSignature">
  <SignedInfo>
    <CanonicalizationMethod Algorithm="http://www.w3.org/TR/2001/REC-xml-c14n-20010315"/>
    <SignatureMethod Algorithm="http://www.w3.org/2001/04/xmldsig-more#rsa-sha256"/>
    <Reference Type="http://www.w3.org/2000/09/xmldsig#Object" URI="#idPackageObject">
      <DigestMethod Algorithm="http://www.w3.org/2001/04/xmlenc#sha256"/>
      <DigestValue>z4ixhqgrqh0pdOqG7Pd/fqf8g0MLaOKJuoChsF4H//o=</DigestValue>
    </Reference>
    <Reference Type="http://www.w3.org/2000/09/xmldsig#Object" URI="#idOfficeObject">
      <DigestMethod Algorithm="http://www.w3.org/2001/04/xmlenc#sha256"/>
      <DigestValue>PeqzJzGpOcoW8ZkdeZesRDUqjDoV03wDgn6+dzniLLA=</DigestValue>
    </Reference>
    <Reference Type="http://uri.etsi.org/01903#SignedProperties" URI="#idSignedProperties">
      <Transforms>
        <Transform Algorithm="http://www.w3.org/TR/2001/REC-xml-c14n-20010315"/>
      </Transforms>
      <DigestMethod Algorithm="http://www.w3.org/2001/04/xmlenc#sha256"/>
      <DigestValue>8wF1nMGvn4VlQ974hf1bRfgB6sM/QeZIFzNrfpv38ck=</DigestValue>
    </Reference>
  </SignedInfo>
  <SignatureValue>Agdz/Ltlo6PO3iR8UknbERxQQFybxk3pPDK0iw23IsUv1OiWBmbzDW0ug43H41Q2j/hvEj06XMmq
iHxroXEFzZwRcMNAsV7WvYn+dKFyW7yrt6UaAldWQlW3d8G/gwz3X2V+O0y7RBZkGk4qFCoDOx3D
c7UdPQNU7vqvI4xZ8pc23NstgSBZb8sokP9R2g+w+FMVN4++QoOoKuTZPkvuzsHS7LINGBAhGDXx
/JLjL7b0ZuLH7SoaMFSU9IvUUrD0wK22aMoSDpnnIPMIensashqL9eIM848rNeutY508/jZSmbno
0T64fdyeBhoV5IudEmZuJ8CCZJEjJOKrg4e9+OOQ7neGcOHvtnuueYTr0v4Cq+DRRXq8iExld4kv
PayZWAnwkgedAMwfU3ckXoP8XvhRLZIMhiY/DozsdnwclpDuTte8jR3xvSGIgis5x+e0z0Fjg2vr
L694Cmds46q/Oq6wUn8pxI5kgEow9Qg1Bdmjlgau5Uz7DdopHkZAUMe9bEGmrmSBM24PO5FOVoZz
jREAiTU9W3hcRgWwC4kfK47CfSOZhA4W+ou5Z+TFS25ZLjWa1VZV/Lh/v5CMNPHOrqvNgkMBcXEf
GriUl8izo+iSRyLBwwn/iJQ6NUzDNsh+iDqiuq0yMHqLTeuDYM/FmFbK59NxQNXD2TZ9jWpbHbQ=
</SignatureValue>
  <KeyInfo>
    <X509Data>
      <X509Certificate>MIIFjjCCA3YCFGmuXN4bNSDagNvjEsKHZo/19nwqMA0GCSqGSIb3DQEBCwUAMIGQMS4wLAYDVQQDDCXRgdCw0LnRgtGL0L7QsdGA0LDQt9C+0LLQsNC90LjRji7RgNGEMS4wLAYDVQQKDCXRgdCw0LnRgtGL0L7QsdGA0LDQt9C+0LLQsNC90LjRji7RgNGEMSEwHwYDVQQHDBjQldC60LDRgtC10YDQuNC90LHRg9GA0LMxCzAJBgNVBAYTAlJVMB4XDTIxMTAxNjE3MTg1MFoXDTIyMTAxNjE3MTg1MFowdjFHMEUGA1UEAww+0KjRg9Cz0LDQuNCx0L7QstCwINCf0LDRgtC40LzQsNGCINCQ0LHQtNGD0YDQsNGF0LzQsNC90L7QstC90LAxHjAcBgNVBAoMFdCc0JHQntCjINCh0J7QqCDihJY0NjELMAkGA1UEBhMCUlUwggIiMA0GCSqGSIb3DQEBAQUAA4ICDwAwggIKAoICAQDQkVo1oujtgb0+d/c1GWjcMM872YObl5OCHFts0RQtEogU3Cxzo0g6606aUPBwqv3DBiU7DIjwGKcgayVRb60Z7vQXNKmiCFqzfdGB8vdXb6KYPTVS0h1cteKgW67T/2ivwQY4o74kDy+8HCYhG7bLKdhGfxH+dC3tUE3a3hSNzuTsxBx03TvcMBrXEQ8VeioS2NNRUC4G2dAFIbxAI3Y2xyPhaHh+R7fsCAdD8LNCIme3nG/XpTEPfiLZ+kuHf3z+FtOjUbeCw42sjjup9TqgzDSkA8QGCIDgG9oe3fYyWBf7bZwoL4iVGoNVVP3cLjEiQmPqXkdwuMjpnVwauJ545jYLSRRldSeCZ2vjPvHRs/rwbFJQY+c/MtM82sh917hpTHw9OQ7LFTKZrn67QyrJ7dYmV3l1sV8alDY+DXFBLHgJmgdK8JEUVRC+sjAaFDWL8afIPku/r0FznsbTSCrDuO4U85dvr6SiCTbpk7Wm3KhIA8RyckhcBM81LJRKEorctLn3KZP9Qx8aCvwJmfYStx9SM4DaxnlVrS4AVnx3fDh8TrARLG5HVN7/lokxbE0eCRg7nYWDrQcPJQKMc+9/7ABAFfI0e4d+mfDLIR/68WAB1nLPM0UNkwEFoxXWvTUsLLz84DzPlcmgbOiRe8u4ZHBD47rOf2i2bW0JVoPnTQIDAQABMA0GCSqGSIb3DQEBCwUAA4ICAQCYXb2GPtMTkRwKxgsuHmRtRqdKcDCSK+VLoy5Vzd7tuksWAzlthWJ7P2tYGRUtwjwvzwLxcVx1T8RwPp6O0xenBegyOOp/znhawq7VXw0yxYTzehAzkOGZD3hd4VYxNA/yTTyppUBRVXicgTSc4aFWIUQiswpD1uitA+vCXzsy1Y5GLqhxErDk59LGDf2Vwqrvdi3whwF4kYzdq3akeDKxYF0McbOFsWK6YJKSy0ERIDm4NQqCYmACIH85I4XSlNKjadGgeGaxTWYKOAqzBjIhcOJZO+4YybDgVyYP3q1H7te8uLH0aT38l97zxrtbuVrzd19lvpraBaUI8a135yxCr94kqqr/zOA+xwCEraQnBaC8U0ux8BC/4OkG9S90VXjgDokVEpPvb3/cJwTHACsOL2Nxua/o1M9YcYz4My9uuz2yFArgShk5EZrxg7k8QjB7JgAuch/PJF3Iqp4ifZHxHApixwflSrGTMpgGRQTH9Rbt3r8R+c/eRY0lE7TD4c8ibPb8ukdRBi9kQ3jWe0KTO6TpvjJzUWigFS/v1ILMHmcZWTC0Q4lsvf24f3altRYsd1P7/DMsWAP7i/mmvQp03NRSyStvxdCrdcb7A+4TDXIPlysVaX1rgxhRiZXfmS5NIt6QqC6d3+Lj209Coeu6nuq/KFh7Jj44rPRyzmWf1w==</X509Certificate>
    </X509Data>
  </KeyInfo>
  <Object Id="idPackageObject">
    <Manifest>
      <Reference URI="/_rels/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ZA0yc/xO3JTsFCHnkGRYT0tE9b7806O9EDnxF1WjyYo=</DigestValue>
      </Reference>
      <Reference URI="/ppt/_rels/presentation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2"/>
            <mdssi:RelationshipReference xmlns:mdssi="http://schemas.openxmlformats.org/package/2006/digital-signature" SourceId="rId17"/>
            <mdssi:RelationshipReference xmlns:mdssi="http://schemas.openxmlformats.org/package/2006/digital-signature" SourceId="rId25"/>
            <mdssi:RelationshipReference xmlns:mdssi="http://schemas.openxmlformats.org/package/2006/digital-signature" SourceId="rId2"/>
            <mdssi:RelationshipReference xmlns:mdssi="http://schemas.openxmlformats.org/package/2006/digital-signature" SourceId="rId16"/>
            <mdssi:RelationshipReference xmlns:mdssi="http://schemas.openxmlformats.org/package/2006/digital-signature" SourceId="rId20"/>
            <mdssi:RelationshipReference xmlns:mdssi="http://schemas.openxmlformats.org/package/2006/digital-signature" SourceId="rId29"/>
            <mdssi:RelationshipReference xmlns:mdssi="http://schemas.openxmlformats.org/package/2006/digital-signature" SourceId="rId1"/>
            <mdssi:RelationshipReference xmlns:mdssi="http://schemas.openxmlformats.org/package/2006/digital-signature" SourceId="rId6"/>
            <mdssi:RelationshipReference xmlns:mdssi="http://schemas.openxmlformats.org/package/2006/digital-signature" SourceId="rId11"/>
            <mdssi:RelationshipReference xmlns:mdssi="http://schemas.openxmlformats.org/package/2006/digital-signature" SourceId="rId24"/>
            <mdssi:RelationshipReference xmlns:mdssi="http://schemas.openxmlformats.org/package/2006/digital-signature" SourceId="rId5"/>
            <mdssi:RelationshipReference xmlns:mdssi="http://schemas.openxmlformats.org/package/2006/digital-signature" SourceId="rId15"/>
            <mdssi:RelationshipReference xmlns:mdssi="http://schemas.openxmlformats.org/package/2006/digital-signature" SourceId="rId23"/>
            <mdssi:RelationshipReference xmlns:mdssi="http://schemas.openxmlformats.org/package/2006/digital-signature" SourceId="rId28"/>
            <mdssi:RelationshipReference xmlns:mdssi="http://schemas.openxmlformats.org/package/2006/digital-signature" SourceId="rId10"/>
            <mdssi:RelationshipReference xmlns:mdssi="http://schemas.openxmlformats.org/package/2006/digital-signature" SourceId="rId19"/>
            <mdssi:RelationshipReference xmlns:mdssi="http://schemas.openxmlformats.org/package/2006/digital-signature" SourceId="rId4"/>
            <mdssi:RelationshipReference xmlns:mdssi="http://schemas.openxmlformats.org/package/2006/digital-signature" SourceId="rId9"/>
            <mdssi:RelationshipReference xmlns:mdssi="http://schemas.openxmlformats.org/package/2006/digital-signature" SourceId="rId14"/>
            <mdssi:RelationshipReference xmlns:mdssi="http://schemas.openxmlformats.org/package/2006/digital-signature" SourceId="rId22"/>
            <mdssi:RelationshipReference xmlns:mdssi="http://schemas.openxmlformats.org/package/2006/digital-signature" SourceId="rId27"/>
            <mdssi:RelationshipReference xmlns:mdssi="http://schemas.openxmlformats.org/package/2006/digital-signature" SourceId="rId30"/>
            <mdssi:RelationshipReference xmlns:mdssi="http://schemas.openxmlformats.org/package/2006/digital-signature" SourceId="rId8"/>
            <mdssi:RelationshipReference xmlns:mdssi="http://schemas.openxmlformats.org/package/2006/digital-signature" SourceId="rId13"/>
            <mdssi:RelationshipReference xmlns:mdssi="http://schemas.openxmlformats.org/package/2006/digital-signature" SourceId="rId18"/>
            <mdssi:RelationshipReference xmlns:mdssi="http://schemas.openxmlformats.org/package/2006/digital-signature" SourceId="rId26"/>
            <mdssi:RelationshipReference xmlns:mdssi="http://schemas.openxmlformats.org/package/2006/digital-signature" SourceId="rId3"/>
            <mdssi:RelationshipReference xmlns:mdssi="http://schemas.openxmlformats.org/package/2006/digital-signature" SourceId="rId21"/>
            <mdssi:RelationshipReference xmlns:mdssi="http://schemas.openxmlformats.org/package/2006/digital-signature" SourceId="rId7"/>
          </Transform>
          <Transform Algorithm="http://www.w3.org/TR/2001/REC-xml-c14n-20010315"/>
        </Transforms>
        <DigestMethod Algorithm="http://www.w3.org/2001/04/xmlenc#sha256"/>
        <DigestValue>8B3ljvlRjMTdLQs34PkYjSi7esA8u3Zal33Z9g0wif8=</DigestValue>
      </Reference>
      <Reference URI="/ppt/media/image1.jpeg?ContentType=image/jpeg">
        <DigestMethod Algorithm="http://www.w3.org/2001/04/xmlenc#sha256"/>
        <DigestValue>+g3ye23r3kIBHhW/iVT8VrXwPSAMWb9EBnASFXMH5io=</DigestValue>
      </Reference>
      <Reference URI="/ppt/presentation.xml?ContentType=application/vnd.openxmlformats-officedocument.presentationml.presentation.main+xml">
        <DigestMethod Algorithm="http://www.w3.org/2001/04/xmlenc#sha256"/>
        <DigestValue>pngR2QiwNWA8sbjXmSow6A5DdUPgKHOTfdeNE1sTaPM=</DigestValue>
      </Reference>
      <Reference URI="/ppt/presProps.xml?ContentType=application/vnd.openxmlformats-officedocument.presentationml.presProps+xml">
        <DigestMethod Algorithm="http://www.w3.org/2001/04/xmlenc#sha256"/>
        <DigestValue>0WlRmmIK9FI1PWUs3AnijJRUHNuwCKLvWSaXN384H9M=</DigestValue>
      </Reference>
      <Reference URI="/ppt/slideLayouts/_rels/slideLayout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10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1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2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3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4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5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6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7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8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9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slideLayout1.xml?ContentType=application/vnd.openxmlformats-officedocument.presentationml.slideLayout+xml">
        <DigestMethod Algorithm="http://www.w3.org/2001/04/xmlenc#sha256"/>
        <DigestValue>RsjmTZV3lei9u4BTV9rad56og1yVrAv4YHbLGVfvrJY=</DigestValue>
      </Reference>
      <Reference URI="/ppt/slideLayouts/slideLayout10.xml?ContentType=application/vnd.openxmlformats-officedocument.presentationml.slideLayout+xml">
        <DigestMethod Algorithm="http://www.w3.org/2001/04/xmlenc#sha256"/>
        <DigestValue>uqv2ce8C9UTbd3ZgNVgxvAuGG7nTtf3c5640T+EZtHQ=</DigestValue>
      </Reference>
      <Reference URI="/ppt/slideLayouts/slideLayout11.xml?ContentType=application/vnd.openxmlformats-officedocument.presentationml.slideLayout+xml">
        <DigestMethod Algorithm="http://www.w3.org/2001/04/xmlenc#sha256"/>
        <DigestValue>vPfgafvFT4z9kHyU5MqkZljcO8gNE4ScbyCeEJWJRAI=</DigestValue>
      </Reference>
      <Reference URI="/ppt/slideLayouts/slideLayout2.xml?ContentType=application/vnd.openxmlformats-officedocument.presentationml.slideLayout+xml">
        <DigestMethod Algorithm="http://www.w3.org/2001/04/xmlenc#sha256"/>
        <DigestValue>/nqsyaXt6OsPCP19lACSmHBoMZDw0EwDGnIsyWxSKgs=</DigestValue>
      </Reference>
      <Reference URI="/ppt/slideLayouts/slideLayout3.xml?ContentType=application/vnd.openxmlformats-officedocument.presentationml.slideLayout+xml">
        <DigestMethod Algorithm="http://www.w3.org/2001/04/xmlenc#sha256"/>
        <DigestValue>YLsQeAYCb6bkZMrSpTAet94eqRNU7dzmfDowqTwhQEo=</DigestValue>
      </Reference>
      <Reference URI="/ppt/slideLayouts/slideLayout4.xml?ContentType=application/vnd.openxmlformats-officedocument.presentationml.slideLayout+xml">
        <DigestMethod Algorithm="http://www.w3.org/2001/04/xmlenc#sha256"/>
        <DigestValue>dxgM3AP2pm+KrooMvTe8eDb1lp5tPpFXko3KPslK8OM=</DigestValue>
      </Reference>
      <Reference URI="/ppt/slideLayouts/slideLayout5.xml?ContentType=application/vnd.openxmlformats-officedocument.presentationml.slideLayout+xml">
        <DigestMethod Algorithm="http://www.w3.org/2001/04/xmlenc#sha256"/>
        <DigestValue>QlJHbVe4KK0JR9ICcwFBjuDY4SokNLFjNunADKRI3Bk=</DigestValue>
      </Reference>
      <Reference URI="/ppt/slideLayouts/slideLayout6.xml?ContentType=application/vnd.openxmlformats-officedocument.presentationml.slideLayout+xml">
        <DigestMethod Algorithm="http://www.w3.org/2001/04/xmlenc#sha256"/>
        <DigestValue>nL/4juWPUxuXyw1H3g7Dzw0lNnm2WMXv4svjlv0deZg=</DigestValue>
      </Reference>
      <Reference URI="/ppt/slideLayouts/slideLayout7.xml?ContentType=application/vnd.openxmlformats-officedocument.presentationml.slideLayout+xml">
        <DigestMethod Algorithm="http://www.w3.org/2001/04/xmlenc#sha256"/>
        <DigestValue>Yw2OipP4SwQlZ6hM2qXTsoDCeNkJg8RNdZEErq+UtyY=</DigestValue>
      </Reference>
      <Reference URI="/ppt/slideLayouts/slideLayout8.xml?ContentType=application/vnd.openxmlformats-officedocument.presentationml.slideLayout+xml">
        <DigestMethod Algorithm="http://www.w3.org/2001/04/xmlenc#sha256"/>
        <DigestValue>8d/A5WIjW7XkeknTCkP8uL5rosqcP4x3tAKYccah+O0=</DigestValue>
      </Reference>
      <Reference URI="/ppt/slideLayouts/slideLayout9.xml?ContentType=application/vnd.openxmlformats-officedocument.presentationml.slideLayout+xml">
        <DigestMethod Algorithm="http://www.w3.org/2001/04/xmlenc#sha256"/>
        <DigestValue>rkBasBxRwj0CLUjY/tH1C6eC7YJRlIj+cCN37CaCtW4=</DigestValue>
      </Reference>
      <Reference URI="/ppt/slideMasters/_rels/slideMaster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0"/>
            <mdssi:RelationshipReference xmlns:mdssi="http://schemas.openxmlformats.org/package/2006/digital-signature" SourceId="rId4"/>
            <mdssi:RelationshipReference xmlns:mdssi="http://schemas.openxmlformats.org/package/2006/digital-signature" SourceId="rId9"/>
            <mdssi:RelationshipReference xmlns:mdssi="http://schemas.openxmlformats.org/package/2006/digital-signature" SourceId="rId8"/>
            <mdssi:RelationshipReference xmlns:mdssi="http://schemas.openxmlformats.org/package/2006/digital-signature" SourceId="rId3"/>
            <mdssi:RelationshipReference xmlns:mdssi="http://schemas.openxmlformats.org/package/2006/digital-signature" SourceId="rId7"/>
            <mdssi:RelationshipReference xmlns:mdssi="http://schemas.openxmlformats.org/package/2006/digital-signature" SourceId="rId12"/>
            <mdssi:RelationshipReference xmlns:mdssi="http://schemas.openxmlformats.org/package/2006/digital-signature" SourceId="rId2"/>
            <mdssi:RelationshipReference xmlns:mdssi="http://schemas.openxmlformats.org/package/2006/digital-signature" SourceId="rId1"/>
            <mdssi:RelationshipReference xmlns:mdssi="http://schemas.openxmlformats.org/package/2006/digital-signature" SourceId="rId6"/>
            <mdssi:RelationshipReference xmlns:mdssi="http://schemas.openxmlformats.org/package/2006/digital-signature" SourceId="rId11"/>
            <mdssi:RelationshipReference xmlns:mdssi="http://schemas.openxmlformats.org/package/2006/digital-signature" SourceId="rId5"/>
          </Transform>
          <Transform Algorithm="http://www.w3.org/TR/2001/REC-xml-c14n-20010315"/>
        </Transforms>
        <DigestMethod Algorithm="http://www.w3.org/2001/04/xmlenc#sha256"/>
        <DigestValue>tSNfd+My+BfmzQxLC9EAQHv1RK/2+tNcci+9hfcJUEE=</DigestValue>
      </Reference>
      <Reference URI="/ppt/slideMasters/slideMaster1.xml?ContentType=application/vnd.openxmlformats-officedocument.presentationml.slideMaster+xml">
        <DigestMethod Algorithm="http://www.w3.org/2001/04/xmlenc#sha256"/>
        <DigestValue>lLxGXw28WRIro268NLllMZA4BypkBEAyqsGEohls/7c=</DigestValue>
      </Reference>
      <Reference URI="/ppt/slides/_rels/slide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0fZQqInNx0SxBHpLZFfCGKT9Eduk9FwDK3E+n9mgCUE=</DigestValue>
      </Reference>
      <Reference URI="/ppt/slides/_rels/slide10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1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12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13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14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15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16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17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18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19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2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20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2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22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23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24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25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3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4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5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6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7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8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_rels/slide9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ttYwQ02ZCg6Yd7kitWtz3MAY7b8nmr2qHtfLoELeOdo=</DigestValue>
      </Reference>
      <Reference URI="/ppt/slides/slide1.xml?ContentType=application/vnd.openxmlformats-officedocument.presentationml.slide+xml">
        <DigestMethod Algorithm="http://www.w3.org/2001/04/xmlenc#sha256"/>
        <DigestValue>YR61mWNgsFCTExfFFbYgz3mMrXuk9Q36MQ0wZ+gmgUg=</DigestValue>
      </Reference>
      <Reference URI="/ppt/slides/slide10.xml?ContentType=application/vnd.openxmlformats-officedocument.presentationml.slide+xml">
        <DigestMethod Algorithm="http://www.w3.org/2001/04/xmlenc#sha256"/>
        <DigestValue>BNVd9bZ19YNR7ir18sikWOm8f9Kifc24Te+hGC43WSE=</DigestValue>
      </Reference>
      <Reference URI="/ppt/slides/slide11.xml?ContentType=application/vnd.openxmlformats-officedocument.presentationml.slide+xml">
        <DigestMethod Algorithm="http://www.w3.org/2001/04/xmlenc#sha256"/>
        <DigestValue>tgh6MoKLEVkUkcLyiyHIKwjeaIy1mBf6r4m4KKk0aNk=</DigestValue>
      </Reference>
      <Reference URI="/ppt/slides/slide12.xml?ContentType=application/vnd.openxmlformats-officedocument.presentationml.slide+xml">
        <DigestMethod Algorithm="http://www.w3.org/2001/04/xmlenc#sha256"/>
        <DigestValue>zRk4AUNpP/+7W9aXbuR4GspomZb5dOmKgSOs3J0efLA=</DigestValue>
      </Reference>
      <Reference URI="/ppt/slides/slide13.xml?ContentType=application/vnd.openxmlformats-officedocument.presentationml.slide+xml">
        <DigestMethod Algorithm="http://www.w3.org/2001/04/xmlenc#sha256"/>
        <DigestValue>nTx4SEuYDpc6XfazV5LZX10S8CNxgQetpmNIXZ0TAFY=</DigestValue>
      </Reference>
      <Reference URI="/ppt/slides/slide14.xml?ContentType=application/vnd.openxmlformats-officedocument.presentationml.slide+xml">
        <DigestMethod Algorithm="http://www.w3.org/2001/04/xmlenc#sha256"/>
        <DigestValue>/R2mtn+oXaQjXplfZeqVQopCsEinRmLhBw315d7wszQ=</DigestValue>
      </Reference>
      <Reference URI="/ppt/slides/slide15.xml?ContentType=application/vnd.openxmlformats-officedocument.presentationml.slide+xml">
        <DigestMethod Algorithm="http://www.w3.org/2001/04/xmlenc#sha256"/>
        <DigestValue>u9hxN+NUMWXkymg0rho8OWhhfG9a8t/PdUVmP95NRcw=</DigestValue>
      </Reference>
      <Reference URI="/ppt/slides/slide16.xml?ContentType=application/vnd.openxmlformats-officedocument.presentationml.slide+xml">
        <DigestMethod Algorithm="http://www.w3.org/2001/04/xmlenc#sha256"/>
        <DigestValue>7e+ytDSZI1yC9iBcML3Z6wnb/KG7UCk8RhCyICP+WuM=</DigestValue>
      </Reference>
      <Reference URI="/ppt/slides/slide17.xml?ContentType=application/vnd.openxmlformats-officedocument.presentationml.slide+xml">
        <DigestMethod Algorithm="http://www.w3.org/2001/04/xmlenc#sha256"/>
        <DigestValue>+Eudfnn03ZOUeNnA7ck93ncY8SNzdKNuRtl7c7r14rY=</DigestValue>
      </Reference>
      <Reference URI="/ppt/slides/slide18.xml?ContentType=application/vnd.openxmlformats-officedocument.presentationml.slide+xml">
        <DigestMethod Algorithm="http://www.w3.org/2001/04/xmlenc#sha256"/>
        <DigestValue>CbJoXYwO6pOGvzoJvdCTeVSO64p8sUPpLwCjHME+H1k=</DigestValue>
      </Reference>
      <Reference URI="/ppt/slides/slide19.xml?ContentType=application/vnd.openxmlformats-officedocument.presentationml.slide+xml">
        <DigestMethod Algorithm="http://www.w3.org/2001/04/xmlenc#sha256"/>
        <DigestValue>FnztiHlJK90t1Rc2dSgfzBuXSkgYvZyqgT3fyB+fqeI=</DigestValue>
      </Reference>
      <Reference URI="/ppt/slides/slide2.xml?ContentType=application/vnd.openxmlformats-officedocument.presentationml.slide+xml">
        <DigestMethod Algorithm="http://www.w3.org/2001/04/xmlenc#sha256"/>
        <DigestValue>g/y4DkqVYr/T2v/UpCJG08jfEWj4SW3BJOrtXyfB8EA=</DigestValue>
      </Reference>
      <Reference URI="/ppt/slides/slide20.xml?ContentType=application/vnd.openxmlformats-officedocument.presentationml.slide+xml">
        <DigestMethod Algorithm="http://www.w3.org/2001/04/xmlenc#sha256"/>
        <DigestValue>mUUk3V/nJYvR4gNBoirjMv9+ksuhMpobM06FjcNs9kU=</DigestValue>
      </Reference>
      <Reference URI="/ppt/slides/slide21.xml?ContentType=application/vnd.openxmlformats-officedocument.presentationml.slide+xml">
        <DigestMethod Algorithm="http://www.w3.org/2001/04/xmlenc#sha256"/>
        <DigestValue>WLQVOj6YOioF/qplPjl2wEVwrLUAbdXCSE5JbpHxtnk=</DigestValue>
      </Reference>
      <Reference URI="/ppt/slides/slide22.xml?ContentType=application/vnd.openxmlformats-officedocument.presentationml.slide+xml">
        <DigestMethod Algorithm="http://www.w3.org/2001/04/xmlenc#sha256"/>
        <DigestValue>GL5WBmBNpe+VgHKgOwpmU8rtAGIAkRghLAvsE8x7eSg=</DigestValue>
      </Reference>
      <Reference URI="/ppt/slides/slide23.xml?ContentType=application/vnd.openxmlformats-officedocument.presentationml.slide+xml">
        <DigestMethod Algorithm="http://www.w3.org/2001/04/xmlenc#sha256"/>
        <DigestValue>cbEenJKcWKowEUDqjsao5rSlx34naeRl0fQSCkHgfeU=</DigestValue>
      </Reference>
      <Reference URI="/ppt/slides/slide24.xml?ContentType=application/vnd.openxmlformats-officedocument.presentationml.slide+xml">
        <DigestMethod Algorithm="http://www.w3.org/2001/04/xmlenc#sha256"/>
        <DigestValue>vildWURDf7YnJIw2GdgbToQ8go+ZOrXRSiKltbXZ5Eo=</DigestValue>
      </Reference>
      <Reference URI="/ppt/slides/slide25.xml?ContentType=application/vnd.openxmlformats-officedocument.presentationml.slide+xml">
        <DigestMethod Algorithm="http://www.w3.org/2001/04/xmlenc#sha256"/>
        <DigestValue>1i2HQIOc9wo4jsPQTE36htromG0YQ0j66ZZbkukbeHg=</DigestValue>
      </Reference>
      <Reference URI="/ppt/slides/slide3.xml?ContentType=application/vnd.openxmlformats-officedocument.presentationml.slide+xml">
        <DigestMethod Algorithm="http://www.w3.org/2001/04/xmlenc#sha256"/>
        <DigestValue>qeF5uXloZvV1n+F48umJkitbKvArlLn5daSbWVUlww0=</DigestValue>
      </Reference>
      <Reference URI="/ppt/slides/slide4.xml?ContentType=application/vnd.openxmlformats-officedocument.presentationml.slide+xml">
        <DigestMethod Algorithm="http://www.w3.org/2001/04/xmlenc#sha256"/>
        <DigestValue>GK/XpG76arV+L5GRc+qLCnlCrxCFJGPpIZkcbMSqkJg=</DigestValue>
      </Reference>
      <Reference URI="/ppt/slides/slide5.xml?ContentType=application/vnd.openxmlformats-officedocument.presentationml.slide+xml">
        <DigestMethod Algorithm="http://www.w3.org/2001/04/xmlenc#sha256"/>
        <DigestValue>UL83yrm6QjqfJQeLTpS06sFnouF8OVqIRSfIusIC2VU=</DigestValue>
      </Reference>
      <Reference URI="/ppt/slides/slide6.xml?ContentType=application/vnd.openxmlformats-officedocument.presentationml.slide+xml">
        <DigestMethod Algorithm="http://www.w3.org/2001/04/xmlenc#sha256"/>
        <DigestValue>kjSglAciAFrVz035RaL8lKd6vaQbiuivYPuIagJlutU=</DigestValue>
      </Reference>
      <Reference URI="/ppt/slides/slide7.xml?ContentType=application/vnd.openxmlformats-officedocument.presentationml.slide+xml">
        <DigestMethod Algorithm="http://www.w3.org/2001/04/xmlenc#sha256"/>
        <DigestValue>aNWomdVoU/GKONBF2EXBuBsi6uXiBwdkXqWatEJq/9o=</DigestValue>
      </Reference>
      <Reference URI="/ppt/slides/slide8.xml?ContentType=application/vnd.openxmlformats-officedocument.presentationml.slide+xml">
        <DigestMethod Algorithm="http://www.w3.org/2001/04/xmlenc#sha256"/>
        <DigestValue>t2Q4H77EeVOMQk0181+zlD+ZH+TiQ7P+Vtxg5MnVzqQ=</DigestValue>
      </Reference>
      <Reference URI="/ppt/slides/slide9.xml?ContentType=application/vnd.openxmlformats-officedocument.presentationml.slide+xml">
        <DigestMethod Algorithm="http://www.w3.org/2001/04/xmlenc#sha256"/>
        <DigestValue>XQPbxakz34uxPY9C6f+wTkVpGV9D0pOmtZ/ia3wcR6g=</DigestValue>
      </Reference>
      <Reference URI="/ppt/tableStyles.xml?ContentType=application/vnd.openxmlformats-officedocument.presentationml.tableStyles+xml">
        <DigestMethod Algorithm="http://www.w3.org/2001/04/xmlenc#sha256"/>
        <DigestValue>zERohFN4R6YtVD4bdYXMmDT6jw7UaNF0GbGC9v6IAhY=</DigestValue>
      </Reference>
      <Reference URI="/ppt/theme/_rels/theme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Y+3wJOMP3JY16bEUtgml2qEIrlc/vWMqGQ/VOkXiOUI=</DigestValue>
      </Reference>
      <Reference URI="/ppt/theme/theme1.xml?ContentType=application/vnd.openxmlformats-officedocument.theme+xml">
        <DigestMethod Algorithm="http://www.w3.org/2001/04/xmlenc#sha256"/>
        <DigestValue>fRNRcMxcZMVYdqwDF86KPwxKWfzjOSUghy4SUcvfvYA=</DigestValue>
      </Reference>
      <Reference URI="/ppt/viewProps.xml?ContentType=application/vnd.openxmlformats-officedocument.presentationml.viewProps+xml">
        <DigestMethod Algorithm="http://www.w3.org/2001/04/xmlenc#sha256"/>
        <DigestValue>+x4zJL6Jlv3XWZ8zDSSY0h0jhW0TS1V6Lgyli4OacjE=</DigestValue>
      </Reference>
    </Manifest>
    <SignatureProperties>
      <SignatureProperty Id="idSignatureTime" Target="#idPackageSignature">
        <mdssi:SignatureTime xmlns:mdssi="http://schemas.openxmlformats.org/package/2006/digital-signature">
          <mdssi:Format>YYYY-MM-DDThh:mm:ssTZD</mdssi:Format>
          <mdssi:Value>2021-11-26T08:17:49Z</mdssi:Value>
        </mdssi:SignatureTime>
      </SignatureProperty>
    </SignatureProperties>
  </Object>
  <Object Id="idOfficeObject">
    <SignatureProperties>
      <SignatureProperty Id="idOfficeV1Details" Target="#idPackageSignature">
        <SignatureInfoV1 xmlns="http://schemas.microsoft.com/office/2006/digsig">
          <SetupID/>
          <SignatureText/>
          <SignatureImage/>
          <SignatureComments/>
          <WindowsVersion>6.1</WindowsVersion>
          <OfficeVersion>16.0</OfficeVersion>
          <ApplicationVersion>16.0</ApplicationVersion>
          <Monitors>1</Monitors>
          <HorizontalResolution>1366</HorizontalResolution>
          <VerticalResolution>768</VerticalResolution>
          <ColorDepth>32</ColorDepth>
          <SignatureProviderId>{00000000-0000-0000-0000-000000000000}</SignatureProviderId>
          <SignatureProviderUrl/>
          <SignatureProviderDetails>9</SignatureProviderDetails>
          <SignatureType>1</SignatureType>
        </SignatureInfoV1>
      </SignatureProperty>
    </SignatureProperties>
  </Object>
  <Object>
    <xd:QualifyingProperties xmlns:xd="http://uri.etsi.org/01903/v1.3.2#" Target="#idPackageSignature">
      <xd:SignedProperties Id="idSignedProperties">
        <xd:SignedSignatureProperties>
          <xd:SigningTime>2021-11-26T08:17:49Z</xd:SigningTime>
          <xd:SigningCertificate>
            <xd:Cert>
              <xd:CertDigest>
                <DigestMethod Algorithm="http://www.w3.org/2001/04/xmlenc#sha256"/>
                <DigestValue>152M4L6WDzfrRaJp02ZDRGxO3FD5xBUhdrVyT8y6BBc=</DigestValue>
              </xd:CertDigest>
              <xd:IssuerSerial>
                <X509IssuerName>C=RU, L=Екатеринбург, O=сайтыобразованию.рф, CN=сайтыобразованию.рф</X509IssuerName>
                <X509SerialNumber>603332450510203670830559428146817986133868575786</X509SerialNumber>
              </xd:IssuerSerial>
            </xd:Cert>
          </xd:SigningCertificate>
          <xd:SignaturePolicyIdentifier>
            <xd:SignaturePolicyImplied/>
          </xd:SignaturePolicyIdentifier>
        </xd:SignedSignatureProperties>
      </xd:SignedProperties>
    </xd:QualifyingProperties>
  </Object>
</Signatur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434</TotalTime>
  <Words>1451</Words>
  <Application>Microsoft Office PowerPoint</Application>
  <PresentationFormat>Экран (4:3)</PresentationFormat>
  <Paragraphs>184</Paragraphs>
  <Slides>25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25</vt:i4>
      </vt:variant>
    </vt:vector>
  </HeadingPairs>
  <TitlesOfParts>
    <vt:vector size="26" baseType="lpstr">
      <vt:lpstr>Волна</vt:lpstr>
      <vt:lpstr>    Мастер-класс  учителя МБОУ «СОШ № 46»  г. Махачкалы Гаджиевой Татьяны Ахмедовны  на тему  «Приемы активизации деятельности учащихся среднего звена при изучении пунктуации»</vt:lpstr>
      <vt:lpstr>Презентация PowerPoint</vt:lpstr>
      <vt:lpstr>  </vt:lpstr>
      <vt:lpstr>Презентация PowerPoint</vt:lpstr>
      <vt:lpstr> </vt:lpstr>
      <vt:lpstr> </vt:lpstr>
      <vt:lpstr>Презентация PowerPoint</vt:lpstr>
      <vt:lpstr>Презентация PowerPoint</vt:lpstr>
      <vt:lpstr>«Цветные поля»</vt:lpstr>
      <vt:lpstr>«Цветные знаки препинания»</vt:lpstr>
      <vt:lpstr>Прием «Увеличение-уменьшение»</vt:lpstr>
      <vt:lpstr>Презентация PowerPoint</vt:lpstr>
      <vt:lpstr>Презентация PowerPoint</vt:lpstr>
      <vt:lpstr>Презентация PowerPoint</vt:lpstr>
      <vt:lpstr>Пунктуационный  тренинг </vt:lpstr>
      <vt:lpstr>Ключ</vt:lpstr>
      <vt:lpstr>Составить предложения по схемам</vt:lpstr>
      <vt:lpstr>  Предложения по знакам препинания </vt:lpstr>
      <vt:lpstr>Прием «Генератор идей» </vt:lpstr>
      <vt:lpstr>«Объясни знак препинания» 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Мастер-класс  учителя МБОУ «СОШ № 46»  г. Махачкалы Гаджиевой Татьяны Ахмедовны  на тему  «Приемы активизации деятельности учащихся среднего звена при изучении пунктуации»</dc:title>
  <dc:creator>T-2020</dc:creator>
  <cp:lastModifiedBy>T-2020</cp:lastModifiedBy>
  <cp:revision>27</cp:revision>
  <dcterms:created xsi:type="dcterms:W3CDTF">2021-11-21T09:46:44Z</dcterms:created>
  <dcterms:modified xsi:type="dcterms:W3CDTF">2021-11-23T17:49:09Z</dcterms:modified>
</cp:coreProperties>
</file>

<file path=docProps/thumbnail.jpeg>
</file>